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605" r:id="rId3"/>
    <p:sldId id="615" r:id="rId4"/>
    <p:sldId id="587" r:id="rId5"/>
    <p:sldId id="588" r:id="rId6"/>
    <p:sldId id="589" r:id="rId7"/>
    <p:sldId id="582" r:id="rId8"/>
    <p:sldId id="583" r:id="rId9"/>
    <p:sldId id="584" r:id="rId10"/>
    <p:sldId id="616" r:id="rId11"/>
    <p:sldId id="617" r:id="rId12"/>
    <p:sldId id="585" r:id="rId13"/>
    <p:sldId id="606" r:id="rId14"/>
    <p:sldId id="614" r:id="rId15"/>
    <p:sldId id="607" r:id="rId16"/>
    <p:sldId id="608" r:id="rId17"/>
    <p:sldId id="609" r:id="rId18"/>
    <p:sldId id="610" r:id="rId19"/>
    <p:sldId id="611" r:id="rId20"/>
    <p:sldId id="612" r:id="rId21"/>
    <p:sldId id="618" r:id="rId22"/>
    <p:sldId id="620" r:id="rId23"/>
    <p:sldId id="621" r:id="rId24"/>
    <p:sldId id="619" r:id="rId25"/>
    <p:sldId id="622" r:id="rId26"/>
    <p:sldId id="623" r:id="rId27"/>
    <p:sldId id="624" r:id="rId28"/>
    <p:sldId id="630" r:id="rId29"/>
    <p:sldId id="626" r:id="rId30"/>
    <p:sldId id="627" r:id="rId31"/>
    <p:sldId id="629" r:id="rId32"/>
    <p:sldId id="591" r:id="rId33"/>
    <p:sldId id="593" r:id="rId34"/>
    <p:sldId id="625" r:id="rId35"/>
    <p:sldId id="613" r:id="rId36"/>
    <p:sldId id="595" r:id="rId37"/>
    <p:sldId id="633" r:id="rId38"/>
    <p:sldId id="632" r:id="rId39"/>
    <p:sldId id="596" r:id="rId40"/>
    <p:sldId id="597" r:id="rId41"/>
    <p:sldId id="598" r:id="rId42"/>
    <p:sldId id="631" r:id="rId43"/>
    <p:sldId id="634" r:id="rId44"/>
    <p:sldId id="600" r:id="rId45"/>
    <p:sldId id="601" r:id="rId46"/>
    <p:sldId id="604" r:id="rId47"/>
    <p:sldId id="260" r:id="rId48"/>
    <p:sldId id="261" r:id="rId49"/>
    <p:sldId id="635" r:id="rId50"/>
    <p:sldId id="636" r:id="rId51"/>
    <p:sldId id="63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3A9D-C84F-4F0F-F91C-D96501221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DEEBB1-5935-E96B-ED35-09238077B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B47EEE-8D0C-73B7-C26F-6CDCE837B141}"/>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8652B9BE-19BC-3711-4102-84B61CB6B5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E23165-95C6-D078-5CC0-1460060E5BBA}"/>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95108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D056-B804-95B8-3E2F-9CEEF9DF6C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5E916C-475C-0842-147F-13376ED9AC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70746-6390-EA39-AFFD-54887A8ECBDE}"/>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46F7AC29-BF5B-2373-EBAD-29412DB3B1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81B36-069A-001E-9945-429D32CF5BCC}"/>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25017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EADD66-F765-6F11-8850-F475582D49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A89A83-53A3-A4A7-C060-2A7F0B670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86B73F-345B-A1D9-09A0-CFA43EFDF109}"/>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F24790B1-7098-8477-B9C9-0483DA9D48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5F6291-FAF3-50D1-6685-13BCADCF23A5}"/>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3259620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562" y="273352"/>
            <a:ext cx="10972120" cy="1145009"/>
          </a:xfrm>
          <a:prstGeom prst="rect">
            <a:avLst/>
          </a:prstGeom>
        </p:spPr>
        <p:txBody>
          <a:bodyPr lIns="0" tIns="0" rIns="0" bIns="0" anchor="ctr"/>
          <a:lstStyle/>
          <a:p>
            <a:pPr algn="ctr"/>
            <a:endParaRPr/>
          </a:p>
        </p:txBody>
      </p:sp>
      <p:sp>
        <p:nvSpPr>
          <p:cNvPr id="3" name="PlaceHolder 2"/>
          <p:cNvSpPr>
            <a:spLocks noGrp="1"/>
          </p:cNvSpPr>
          <p:nvPr>
            <p:ph type="subTitle"/>
          </p:nvPr>
        </p:nvSpPr>
        <p:spPr>
          <a:xfrm>
            <a:off x="609562" y="1604515"/>
            <a:ext cx="10972120" cy="3977484"/>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329155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881F-2895-6E34-E73E-A9AFC78134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E7EED6-3F21-C3E1-0B62-071284308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EFAB4C-5BE7-5D1D-A4E7-249E6F816CCE}"/>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658898A9-5D72-12CA-F6AE-01DEAD5FD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A63490-12EA-1573-5E20-C6711BDD94A0}"/>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316784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7249D-2A21-3805-464C-9A4A42B19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716509-8546-DA77-535D-CCA3718145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C844E-A523-22B8-9BF8-50C4590ACC89}"/>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7D8026C3-848D-2AA9-987D-42B515CA11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2561C7-9135-B80A-5E70-A5A880BF2002}"/>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404192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B916-F31A-6C10-D434-F0268D12CA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76C828-B186-C3C6-924C-6CCBEBCD04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D958E6-801E-34D6-C480-C64B2E4D6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1A566A-7946-5072-8805-D11275D9BC9D}"/>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6" name="Footer Placeholder 5">
            <a:extLst>
              <a:ext uri="{FF2B5EF4-FFF2-40B4-BE49-F238E27FC236}">
                <a16:creationId xmlns:a16="http://schemas.microsoft.com/office/drawing/2014/main" id="{180D78AE-D22D-55C7-5F1A-FD607366A6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1F0706-58D0-F714-FED4-9818E5676910}"/>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152187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AE52-D248-CBC8-12E8-A9B1A6C4EF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BCBF74-29F2-6718-1FB6-6AE7F9694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DEF51-DC75-B0A4-7060-1C8C41A3F6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EAB928-2AC6-43A1-F1F3-80D01DE0C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DACA49-E230-D45E-7F2D-482F8AAD36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B80B3E-E338-9903-4C3E-FA35DF6441CA}"/>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8" name="Footer Placeholder 7">
            <a:extLst>
              <a:ext uri="{FF2B5EF4-FFF2-40B4-BE49-F238E27FC236}">
                <a16:creationId xmlns:a16="http://schemas.microsoft.com/office/drawing/2014/main" id="{0F17561F-4D20-1EAF-81E2-1CF332B2F5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E84888-338F-08DF-EC51-C912687E963B}"/>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35267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F233-2A80-9B63-EE7C-3D1D2F6AC9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26423D-A6F2-90C9-D9CE-CD12ED99D4B2}"/>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4" name="Footer Placeholder 3">
            <a:extLst>
              <a:ext uri="{FF2B5EF4-FFF2-40B4-BE49-F238E27FC236}">
                <a16:creationId xmlns:a16="http://schemas.microsoft.com/office/drawing/2014/main" id="{6974AAD0-4513-21E7-B133-83B4F4D8FF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65D0F6-0714-424B-11D8-B25893917AC5}"/>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3371797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0F051-F12D-FDC4-2AF6-F5AD6E8F1EC6}"/>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3" name="Footer Placeholder 2">
            <a:extLst>
              <a:ext uri="{FF2B5EF4-FFF2-40B4-BE49-F238E27FC236}">
                <a16:creationId xmlns:a16="http://schemas.microsoft.com/office/drawing/2014/main" id="{B190CC09-F4CB-098F-300B-C32B186544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D8C288-5E4A-0D40-B690-B5666FC0766D}"/>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8154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1A2B-1FB2-40C6-F7E4-8C2D3912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E85544-18B1-899A-8ACD-4236272F1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0DD20D-B23F-E933-F417-94EC3FB4B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0353C1-6BBB-208A-30BF-5E3F8CE506D6}"/>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6" name="Footer Placeholder 5">
            <a:extLst>
              <a:ext uri="{FF2B5EF4-FFF2-40B4-BE49-F238E27FC236}">
                <a16:creationId xmlns:a16="http://schemas.microsoft.com/office/drawing/2014/main" id="{9480CEBE-47A7-2CAF-BCFB-BC2BE3A708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F54229-537C-A457-6579-124D6E7C2D52}"/>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271012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38D7-8091-93DE-9845-F531D989A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406729-6F0D-9C58-6AC8-25347E73B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CCCB52-3F33-18C3-D0D7-B699C20DB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B66CD-DCB1-BF02-889C-3C0305892A92}"/>
              </a:ext>
            </a:extLst>
          </p:cNvPr>
          <p:cNvSpPr>
            <a:spLocks noGrp="1"/>
          </p:cNvSpPr>
          <p:nvPr>
            <p:ph type="dt" sz="half" idx="10"/>
          </p:nvPr>
        </p:nvSpPr>
        <p:spPr/>
        <p:txBody>
          <a:bodyPr/>
          <a:lstStyle/>
          <a:p>
            <a:fld id="{33DC754D-74F9-43A1-B6C9-F94D9B262EE6}" type="datetimeFigureOut">
              <a:rPr lang="en-IN" smtClean="0"/>
              <a:t>04-02-2025</a:t>
            </a:fld>
            <a:endParaRPr lang="en-IN"/>
          </a:p>
        </p:txBody>
      </p:sp>
      <p:sp>
        <p:nvSpPr>
          <p:cNvPr id="6" name="Footer Placeholder 5">
            <a:extLst>
              <a:ext uri="{FF2B5EF4-FFF2-40B4-BE49-F238E27FC236}">
                <a16:creationId xmlns:a16="http://schemas.microsoft.com/office/drawing/2014/main" id="{0B5C7CB2-1FC2-6A6D-BE3D-848F8132B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C1EDF6-AD31-5B22-ABA2-66D6521F2946}"/>
              </a:ext>
            </a:extLst>
          </p:cNvPr>
          <p:cNvSpPr>
            <a:spLocks noGrp="1"/>
          </p:cNvSpPr>
          <p:nvPr>
            <p:ph type="sldNum" sz="quarter" idx="12"/>
          </p:nvPr>
        </p:nvSpPr>
        <p:spPr/>
        <p:txBody>
          <a:bodyPr/>
          <a:lstStyle/>
          <a:p>
            <a:fld id="{575C2BBA-AE2E-4455-9D2A-6C98DED7669E}" type="slidenum">
              <a:rPr lang="en-IN" smtClean="0"/>
              <a:t>‹#›</a:t>
            </a:fld>
            <a:endParaRPr lang="en-IN"/>
          </a:p>
        </p:txBody>
      </p:sp>
    </p:spTree>
    <p:extLst>
      <p:ext uri="{BB962C8B-B14F-4D97-AF65-F5344CB8AC3E}">
        <p14:creationId xmlns:p14="http://schemas.microsoft.com/office/powerpoint/2010/main" val="1341691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074DDC-241B-9910-AF35-02F34A257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82870A-6B7C-64C5-9864-B3C04C73B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745DC8-40AF-2FAE-20B9-E64A616CB3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C754D-74F9-43A1-B6C9-F94D9B262EE6}" type="datetimeFigureOut">
              <a:rPr lang="en-IN" smtClean="0"/>
              <a:t>04-02-2025</a:t>
            </a:fld>
            <a:endParaRPr lang="en-IN"/>
          </a:p>
        </p:txBody>
      </p:sp>
      <p:sp>
        <p:nvSpPr>
          <p:cNvPr id="5" name="Footer Placeholder 4">
            <a:extLst>
              <a:ext uri="{FF2B5EF4-FFF2-40B4-BE49-F238E27FC236}">
                <a16:creationId xmlns:a16="http://schemas.microsoft.com/office/drawing/2014/main" id="{2CADCA8E-6601-AEE1-ED13-60FAED767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700618-D26B-3869-D641-88D94D7A14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5C2BBA-AE2E-4455-9D2A-6C98DED7669E}" type="slidenum">
              <a:rPr lang="en-IN" smtClean="0"/>
              <a:t>‹#›</a:t>
            </a:fld>
            <a:endParaRPr lang="en-IN"/>
          </a:p>
        </p:txBody>
      </p:sp>
    </p:spTree>
    <p:extLst>
      <p:ext uri="{BB962C8B-B14F-4D97-AF65-F5344CB8AC3E}">
        <p14:creationId xmlns:p14="http://schemas.microsoft.com/office/powerpoint/2010/main" val="594257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https://en.wikipedia.org/wiki/File:B%C3%A9zier_1_big.gif"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2.wdp"/><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microsoft.com/office/2007/relationships/hdphoto" Target="../media/hdphoto6.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2.wmf"/></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6837-FFD1-C0A9-4A29-1D1FB5264936}"/>
              </a:ext>
            </a:extLst>
          </p:cNvPr>
          <p:cNvSpPr>
            <a:spLocks noGrp="1"/>
          </p:cNvSpPr>
          <p:nvPr>
            <p:ph type="ctrTitle"/>
          </p:nvPr>
        </p:nvSpPr>
        <p:spPr>
          <a:xfrm>
            <a:off x="1524000" y="1122363"/>
            <a:ext cx="9144000" cy="1394695"/>
          </a:xfrm>
        </p:spPr>
        <p:txBody>
          <a:bodyPr/>
          <a:lstStyle/>
          <a:p>
            <a:r>
              <a:rPr lang="en-IN" dirty="0"/>
              <a:t>Curves and Surfaces</a:t>
            </a:r>
          </a:p>
        </p:txBody>
      </p:sp>
      <p:sp>
        <p:nvSpPr>
          <p:cNvPr id="3" name="Subtitle 2">
            <a:extLst>
              <a:ext uri="{FF2B5EF4-FFF2-40B4-BE49-F238E27FC236}">
                <a16:creationId xmlns:a16="http://schemas.microsoft.com/office/drawing/2014/main" id="{04E70CB1-10E6-B381-31C1-C9930C24E597}"/>
              </a:ext>
            </a:extLst>
          </p:cNvPr>
          <p:cNvSpPr>
            <a:spLocks noGrp="1"/>
          </p:cNvSpPr>
          <p:nvPr>
            <p:ph type="subTitle" idx="1"/>
          </p:nvPr>
        </p:nvSpPr>
        <p:spPr>
          <a:xfrm>
            <a:off x="1524000" y="4021394"/>
            <a:ext cx="9144000" cy="1838632"/>
          </a:xfrm>
        </p:spPr>
        <p:txBody>
          <a:bodyPr>
            <a:normAutofit fontScale="85000" lnSpcReduction="10000"/>
          </a:bodyPr>
          <a:lstStyle/>
          <a:p>
            <a:pPr algn="l"/>
            <a:r>
              <a:rPr lang="en-GB" sz="4200" dirty="0"/>
              <a:t> .understanding of curves</a:t>
            </a:r>
          </a:p>
          <a:p>
            <a:pPr algn="l"/>
            <a:r>
              <a:rPr lang="en-GB" sz="4200" dirty="0"/>
              <a:t> .algorithm to calculate and display any curve</a:t>
            </a:r>
          </a:p>
          <a:p>
            <a:pPr algn="l"/>
            <a:r>
              <a:rPr lang="en-GB" sz="4200" dirty="0"/>
              <a:t> .extend it to a surface.</a:t>
            </a:r>
            <a:endParaRPr lang="en-US" sz="4200" dirty="0"/>
          </a:p>
          <a:p>
            <a:pPr algn="l"/>
            <a:endParaRPr lang="en-IN" dirty="0"/>
          </a:p>
        </p:txBody>
      </p:sp>
    </p:spTree>
    <p:extLst>
      <p:ext uri="{BB962C8B-B14F-4D97-AF65-F5344CB8AC3E}">
        <p14:creationId xmlns:p14="http://schemas.microsoft.com/office/powerpoint/2010/main" val="2290867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442A63-9FBB-E72E-442F-080EF1B32E62}"/>
              </a:ext>
            </a:extLst>
          </p:cNvPr>
          <p:cNvPicPr>
            <a:picLocks noChangeAspect="1"/>
          </p:cNvPicPr>
          <p:nvPr/>
        </p:nvPicPr>
        <p:blipFill>
          <a:blip r:embed="rId2"/>
          <a:srcRect t="17554"/>
          <a:stretch/>
        </p:blipFill>
        <p:spPr>
          <a:xfrm>
            <a:off x="2316263" y="2454965"/>
            <a:ext cx="7839344" cy="4373214"/>
          </a:xfrm>
          <a:prstGeom prst="rect">
            <a:avLst/>
          </a:prstGeom>
        </p:spPr>
      </p:pic>
      <p:sp>
        <p:nvSpPr>
          <p:cNvPr id="2" name="TextBox 1">
            <a:extLst>
              <a:ext uri="{FF2B5EF4-FFF2-40B4-BE49-F238E27FC236}">
                <a16:creationId xmlns:a16="http://schemas.microsoft.com/office/drawing/2014/main" id="{9A2EEC06-C566-7FF8-4532-5B0C06C44571}"/>
              </a:ext>
            </a:extLst>
          </p:cNvPr>
          <p:cNvSpPr txBox="1"/>
          <p:nvPr/>
        </p:nvSpPr>
        <p:spPr>
          <a:xfrm>
            <a:off x="1302026" y="308113"/>
            <a:ext cx="7484165" cy="646331"/>
          </a:xfrm>
          <a:prstGeom prst="rect">
            <a:avLst/>
          </a:prstGeom>
          <a:noFill/>
        </p:spPr>
        <p:txBody>
          <a:bodyPr wrap="square" rtlCol="0">
            <a:spAutoFit/>
          </a:bodyPr>
          <a:lstStyle/>
          <a:p>
            <a:r>
              <a:rPr lang="en-IN" sz="3600" dirty="0">
                <a:solidFill>
                  <a:srgbClr val="EE0000"/>
                </a:solidFill>
              </a:rPr>
              <a:t>Linear</a:t>
            </a:r>
            <a:r>
              <a:rPr lang="en-IN" sz="3600" dirty="0"/>
              <a:t> Piecewise Approximation</a:t>
            </a:r>
          </a:p>
        </p:txBody>
      </p:sp>
      <p:sp>
        <p:nvSpPr>
          <p:cNvPr id="4" name="TextBox 3">
            <a:extLst>
              <a:ext uri="{FF2B5EF4-FFF2-40B4-BE49-F238E27FC236}">
                <a16:creationId xmlns:a16="http://schemas.microsoft.com/office/drawing/2014/main" id="{7641798D-36DE-EAA0-7943-41019E29B489}"/>
              </a:ext>
            </a:extLst>
          </p:cNvPr>
          <p:cNvSpPr txBox="1"/>
          <p:nvPr/>
        </p:nvSpPr>
        <p:spPr>
          <a:xfrm>
            <a:off x="1302025" y="954444"/>
            <a:ext cx="9998765"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1D35"/>
                </a:solidFill>
                <a:effectLst/>
                <a:latin typeface="Google Sans"/>
              </a:rPr>
              <a:t>representing a curved line using a series of connected straight line segments</a:t>
            </a:r>
          </a:p>
          <a:p>
            <a:pPr marL="285750" indent="-285750">
              <a:buFont typeface="Arial" panose="020B0604020202020204" pitchFamily="34" charset="0"/>
              <a:buChar char="•"/>
            </a:pPr>
            <a:r>
              <a:rPr lang="en-US" sz="2400" b="0" i="0" dirty="0">
                <a:solidFill>
                  <a:srgbClr val="001D35"/>
                </a:solidFill>
                <a:effectLst/>
                <a:latin typeface="Google Sans"/>
              </a:rPr>
              <a:t>that closely resembles the original curve</a:t>
            </a:r>
            <a:endParaRPr lang="en-IN" sz="2400" dirty="0"/>
          </a:p>
        </p:txBody>
      </p:sp>
    </p:spTree>
    <p:extLst>
      <p:ext uri="{BB962C8B-B14F-4D97-AF65-F5344CB8AC3E}">
        <p14:creationId xmlns:p14="http://schemas.microsoft.com/office/powerpoint/2010/main" val="243698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EE822-0371-C9A0-3DD9-B22D9D68749E}"/>
              </a:ext>
            </a:extLst>
          </p:cNvPr>
          <p:cNvSpPr txBox="1"/>
          <p:nvPr/>
        </p:nvSpPr>
        <p:spPr>
          <a:xfrm>
            <a:off x="1490870" y="1428715"/>
            <a:ext cx="9770165" cy="3970318"/>
          </a:xfrm>
          <a:prstGeom prst="rect">
            <a:avLst/>
          </a:prstGeom>
          <a:noFill/>
        </p:spPr>
        <p:txBody>
          <a:bodyPr wrap="square">
            <a:spAutoFit/>
          </a:bodyPr>
          <a:lstStyle/>
          <a:p>
            <a:r>
              <a:rPr lang="en-US" sz="2800" dirty="0"/>
              <a:t>Advantages </a:t>
            </a:r>
          </a:p>
          <a:p>
            <a:r>
              <a:rPr lang="en-US" sz="2800" dirty="0"/>
              <a:t>• It can be used to model almost any object. </a:t>
            </a:r>
          </a:p>
          <a:p>
            <a:r>
              <a:rPr lang="en-US" sz="2800" dirty="0"/>
              <a:t>• They are easy to represent as a collection of vertices. </a:t>
            </a:r>
          </a:p>
          <a:p>
            <a:r>
              <a:rPr lang="en-US" sz="2800" dirty="0"/>
              <a:t>• They are easy to transform. </a:t>
            </a:r>
          </a:p>
          <a:p>
            <a:r>
              <a:rPr lang="en-US" sz="2800" dirty="0"/>
              <a:t>• They are easy to draw on computer screen.</a:t>
            </a:r>
          </a:p>
          <a:p>
            <a:endParaRPr lang="en-US" sz="2800" dirty="0"/>
          </a:p>
          <a:p>
            <a:r>
              <a:rPr lang="en-US" sz="2800" dirty="0"/>
              <a:t>Disadvantages </a:t>
            </a:r>
          </a:p>
          <a:p>
            <a:r>
              <a:rPr lang="en-US" sz="2800" dirty="0"/>
              <a:t>• Curved surfaces can only be approximately described. </a:t>
            </a:r>
          </a:p>
          <a:p>
            <a:r>
              <a:rPr lang="en-US" sz="2800" dirty="0"/>
              <a:t>• It is difficult to simulate some type of objects like hair or liquid.</a:t>
            </a:r>
            <a:endParaRPr lang="en-IN" sz="2800" dirty="0"/>
          </a:p>
        </p:txBody>
      </p:sp>
      <p:sp>
        <p:nvSpPr>
          <p:cNvPr id="5" name="TextBox 4">
            <a:extLst>
              <a:ext uri="{FF2B5EF4-FFF2-40B4-BE49-F238E27FC236}">
                <a16:creationId xmlns:a16="http://schemas.microsoft.com/office/drawing/2014/main" id="{F88AFDCF-9A5F-AF9B-B6AE-3514E56B4706}"/>
              </a:ext>
            </a:extLst>
          </p:cNvPr>
          <p:cNvSpPr txBox="1"/>
          <p:nvPr/>
        </p:nvSpPr>
        <p:spPr>
          <a:xfrm>
            <a:off x="1697106" y="511074"/>
            <a:ext cx="6097656" cy="646331"/>
          </a:xfrm>
          <a:prstGeom prst="rect">
            <a:avLst/>
          </a:prstGeom>
          <a:noFill/>
        </p:spPr>
        <p:txBody>
          <a:bodyPr wrap="square">
            <a:spAutoFit/>
          </a:bodyPr>
          <a:lstStyle/>
          <a:p>
            <a:r>
              <a:rPr lang="en-US" sz="3600" dirty="0"/>
              <a:t>Polygon Meshes </a:t>
            </a:r>
            <a:endParaRPr lang="en-IN" sz="3600" dirty="0"/>
          </a:p>
        </p:txBody>
      </p:sp>
    </p:spTree>
    <p:extLst>
      <p:ext uri="{BB962C8B-B14F-4D97-AF65-F5344CB8AC3E}">
        <p14:creationId xmlns:p14="http://schemas.microsoft.com/office/powerpoint/2010/main" val="395133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9393" y="921348"/>
            <a:ext cx="8397366" cy="650691"/>
          </a:xfrm>
          <a:prstGeom prst="rect">
            <a:avLst/>
          </a:prstGeom>
          <a:noFill/>
        </p:spPr>
        <p:txBody>
          <a:bodyPr wrap="square" rtlCol="0">
            <a:spAutoFit/>
          </a:bodyPr>
          <a:lstStyle/>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B78BAB8-D0E7-41FA-31D6-507C9182017D}"/>
              </a:ext>
            </a:extLst>
          </p:cNvPr>
          <p:cNvSpPr txBox="1"/>
          <p:nvPr/>
        </p:nvSpPr>
        <p:spPr>
          <a:xfrm>
            <a:off x="845573" y="186321"/>
            <a:ext cx="9085007" cy="523220"/>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Plane orientation is described with </a:t>
            </a:r>
            <a:r>
              <a:rPr lang="en-US" sz="2800" dirty="0">
                <a:solidFill>
                  <a:srgbClr val="EE0000"/>
                </a:solidFill>
                <a:latin typeface="Times New Roman" panose="02020603050405020304" pitchFamily="18" charset="0"/>
                <a:cs typeface="Times New Roman" panose="02020603050405020304" pitchFamily="18" charset="0"/>
              </a:rPr>
              <a:t>normal vector </a:t>
            </a:r>
            <a:r>
              <a:rPr lang="en-US" sz="2800" dirty="0">
                <a:latin typeface="Times New Roman" panose="02020603050405020304" pitchFamily="18" charset="0"/>
                <a:cs typeface="Times New Roman" panose="02020603050405020304" pitchFamily="18" charset="0"/>
              </a:rPr>
              <a:t>to the plane</a:t>
            </a:r>
          </a:p>
        </p:txBody>
      </p:sp>
      <p:sp>
        <p:nvSpPr>
          <p:cNvPr id="7" name="Rectangle 1">
            <a:extLst>
              <a:ext uri="{FF2B5EF4-FFF2-40B4-BE49-F238E27FC236}">
                <a16:creationId xmlns:a16="http://schemas.microsoft.com/office/drawing/2014/main" id="{F091FAF9-D515-1288-4695-B394A7EF4B24}"/>
              </a:ext>
            </a:extLst>
          </p:cNvPr>
          <p:cNvSpPr>
            <a:spLocks noChangeArrowheads="1"/>
          </p:cNvSpPr>
          <p:nvPr/>
        </p:nvSpPr>
        <p:spPr bwMode="auto">
          <a:xfrm>
            <a:off x="684138" y="793454"/>
            <a:ext cx="733898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A point that is on the plane, </a:t>
            </a:r>
            <a:r>
              <a:rPr kumimoji="0" lang="en-US" altLang="en-US" b="0" i="0" u="none" strike="noStrike" cap="none" normalizeH="0" baseline="0" dirty="0">
                <a:ln>
                  <a:noFill/>
                </a:ln>
                <a:solidFill>
                  <a:srgbClr val="000000"/>
                </a:solidFill>
                <a:effectLst/>
                <a:latin typeface="MJXc-TeX-math-I"/>
              </a:rPr>
              <a:t>P</a:t>
            </a:r>
            <a:r>
              <a:rPr kumimoji="0" lang="en-US" altLang="en-US" b="0" i="0" u="none" strike="noStrike" cap="none" normalizeH="0" baseline="0" dirty="0">
                <a:ln>
                  <a:noFill/>
                </a:ln>
                <a:solidFill>
                  <a:srgbClr val="000000"/>
                </a:solidFill>
                <a:effectLst/>
                <a:latin typeface="MJXc-TeX-main-R"/>
              </a:rPr>
              <a:t>0=(</a:t>
            </a:r>
            <a:r>
              <a:rPr kumimoji="0" lang="en-US" altLang="en-US" b="0" i="0" u="none" strike="noStrike" cap="none" normalizeH="0" baseline="0" dirty="0">
                <a:ln>
                  <a:noFill/>
                </a:ln>
                <a:solidFill>
                  <a:srgbClr val="000000"/>
                </a:solidFill>
                <a:effectLst/>
                <a:latin typeface="MJXc-TeX-math-I"/>
              </a:rPr>
              <a:t>x</a:t>
            </a:r>
            <a:r>
              <a:rPr lang="en-US" altLang="en-US" baseline="-25000" dirty="0">
                <a:solidFill>
                  <a:srgbClr val="000000"/>
                </a:solidFill>
                <a:latin typeface="MJXc-TeX-main-R"/>
              </a:rPr>
              <a:t>0</a:t>
            </a:r>
            <a:r>
              <a:rPr kumimoji="0" lang="en-US" altLang="en-US" b="0" i="0" u="none" strike="noStrike" cap="none" normalizeH="0" baseline="0" dirty="0">
                <a:ln>
                  <a:noFill/>
                </a:ln>
                <a:solidFill>
                  <a:srgbClr val="000000"/>
                </a:solidFill>
                <a:effectLst/>
                <a:latin typeface="MJXc-TeX-main-R"/>
              </a:rPr>
              <a:t>,</a:t>
            </a:r>
            <a:r>
              <a:rPr kumimoji="0" lang="en-US" altLang="en-US" b="0" i="0" u="none" strike="noStrike" cap="none" normalizeH="0" baseline="0" dirty="0">
                <a:ln>
                  <a:noFill/>
                </a:ln>
                <a:solidFill>
                  <a:srgbClr val="000000"/>
                </a:solidFill>
                <a:effectLst/>
                <a:latin typeface="MJXc-TeX-math-I"/>
              </a:rPr>
              <a:t>y0</a:t>
            </a:r>
            <a:r>
              <a:rPr kumimoji="0" lang="en-US" altLang="en-US" b="0" i="0" u="none" strike="noStrike" cap="none" normalizeH="0" baseline="0" dirty="0">
                <a:ln>
                  <a:noFill/>
                </a:ln>
                <a:solidFill>
                  <a:srgbClr val="000000"/>
                </a:solidFill>
                <a:effectLst/>
                <a:latin typeface="MJXc-TeX-main-R"/>
              </a:rPr>
              <a:t>,</a:t>
            </a:r>
            <a:r>
              <a:rPr kumimoji="0" lang="en-US" altLang="en-US" b="0" i="0" u="none" strike="noStrike" cap="none" normalizeH="0" baseline="0" dirty="0">
                <a:ln>
                  <a:noFill/>
                </a:ln>
                <a:solidFill>
                  <a:srgbClr val="000000"/>
                </a:solidFill>
                <a:effectLst/>
                <a:latin typeface="MJXc-TeX-math-I"/>
              </a:rPr>
              <a:t>z</a:t>
            </a:r>
            <a:r>
              <a:rPr kumimoji="0" lang="en-US" altLang="en-US" b="0" i="0" u="none" strike="noStrike" cap="none" normalizeH="0" baseline="0" dirty="0">
                <a:ln>
                  <a:noFill/>
                </a:ln>
                <a:solidFill>
                  <a:srgbClr val="000000"/>
                </a:solidFill>
                <a:effectLst/>
                <a:latin typeface="MJXc-TeX-main-R"/>
              </a:rPr>
              <a:t>0)</a:t>
            </a:r>
            <a:endParaRPr kumimoji="0" lang="en-US" altLang="en-US" b="0" i="0" u="none" strike="noStrike" cap="none" normalizeH="0" baseline="0" dirty="0">
              <a:ln>
                <a:noFill/>
              </a:ln>
              <a:solidFill>
                <a:srgbClr val="000000"/>
              </a:solidFill>
              <a:effectLst/>
              <a:latin typeface="Helvetica"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Let’s also suppose that we have a vector that is orthogonal (perpendicular) to the plane</a:t>
            </a:r>
            <a:endParaRPr lang="en-US" altLang="en-US" dirty="0">
              <a:solidFill>
                <a:srgbClr val="000000"/>
              </a:solidFill>
              <a:latin typeface="MJXc-TeX-vec-R"/>
            </a:endParaRP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MJXc-TeX-vec-R"/>
            </a:endParaRP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Helvetica"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This vector is called the </a:t>
            </a:r>
            <a:r>
              <a:rPr kumimoji="0" lang="en-US" altLang="en-US" b="1" i="0" u="none" strike="noStrike" cap="none" normalizeH="0" baseline="0" dirty="0">
                <a:ln>
                  <a:noFill/>
                </a:ln>
                <a:solidFill>
                  <a:srgbClr val="000000"/>
                </a:solidFill>
                <a:effectLst/>
                <a:latin typeface="Helvetica" panose="020B0604020202020204" pitchFamily="34" charset="0"/>
              </a:rPr>
              <a:t>normal vector</a:t>
            </a:r>
            <a:r>
              <a:rPr kumimoji="0" lang="en-US" altLang="en-US" b="0" i="0" u="none" strike="noStrike" cap="none" normalizeH="0" baseline="0" dirty="0">
                <a:ln>
                  <a:noFill/>
                </a:ln>
                <a:solidFill>
                  <a:srgbClr val="000000"/>
                </a:solidFill>
                <a:effectLst/>
                <a:latin typeface="Helvetica" panose="020B0604020202020204" pitchFamily="34" charset="0"/>
              </a:rPr>
              <a:t>. </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Helvetica"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Now, assume that P=(</a:t>
            </a:r>
            <a:r>
              <a:rPr kumimoji="0" lang="en-US" altLang="en-US" b="0" i="0" u="none" strike="noStrike" cap="none" normalizeH="0" baseline="0" dirty="0" err="1">
                <a:ln>
                  <a:noFill/>
                </a:ln>
                <a:solidFill>
                  <a:srgbClr val="000000"/>
                </a:solidFill>
                <a:effectLst/>
                <a:latin typeface="Helvetica" panose="020B0604020202020204" pitchFamily="34" charset="0"/>
              </a:rPr>
              <a:t>x,y,z</a:t>
            </a:r>
            <a:r>
              <a:rPr kumimoji="0" lang="en-US" altLang="en-US" b="0" i="0" u="none" strike="noStrike" cap="none" normalizeH="0" baseline="0" dirty="0">
                <a:ln>
                  <a:noFill/>
                </a:ln>
                <a:solidFill>
                  <a:srgbClr val="000000"/>
                </a:solidFill>
                <a:effectLst/>
                <a:latin typeface="Helvetica" panose="020B0604020202020204" pitchFamily="34" charset="0"/>
              </a:rPr>
              <a:t>) is any point in the plane. </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Helvetica"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Finally, since we are going to be working with vectors initially we’ll</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dirty="0">
                <a:solidFill>
                  <a:srgbClr val="000000"/>
                </a:solidFill>
                <a:latin typeface="Helvetica" panose="020B0604020202020204" pitchFamily="34" charset="0"/>
              </a:rPr>
              <a:t>L</a:t>
            </a:r>
            <a:r>
              <a:rPr kumimoji="0" lang="en-US" altLang="en-US" b="0" i="0" u="none" strike="noStrike" cap="none" normalizeH="0" baseline="0" dirty="0">
                <a:ln>
                  <a:noFill/>
                </a:ln>
                <a:solidFill>
                  <a:srgbClr val="000000"/>
                </a:solidFill>
                <a:effectLst/>
                <a:latin typeface="Helvetica" panose="020B0604020202020204" pitchFamily="34" charset="0"/>
              </a:rPr>
              <a:t>et ,</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Helvetica"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be the position vectors for </a:t>
            </a:r>
            <a:r>
              <a:rPr kumimoji="0" lang="en-US" altLang="en-US" b="0" i="1" u="none" strike="noStrike" cap="none" normalizeH="0" baseline="0" dirty="0">
                <a:ln>
                  <a:noFill/>
                </a:ln>
                <a:solidFill>
                  <a:srgbClr val="000000"/>
                </a:solidFill>
                <a:effectLst/>
                <a:latin typeface="Helvetica" panose="020B0604020202020204" pitchFamily="34" charset="0"/>
              </a:rPr>
              <a:t>P</a:t>
            </a:r>
            <a:r>
              <a:rPr kumimoji="0" lang="en-US" altLang="en-US" b="0" i="1" u="none" strike="noStrike" cap="none" normalizeH="0" baseline="-30000" dirty="0">
                <a:ln>
                  <a:noFill/>
                </a:ln>
                <a:solidFill>
                  <a:srgbClr val="000000"/>
                </a:solidFill>
                <a:effectLst/>
                <a:latin typeface="Helvetica" panose="020B0604020202020204" pitchFamily="34" charset="0"/>
              </a:rPr>
              <a:t>0</a:t>
            </a:r>
            <a:r>
              <a:rPr kumimoji="0" lang="en-US" altLang="en-US" b="0" i="0" u="none" strike="noStrike" cap="none" normalizeH="0" baseline="0" dirty="0">
                <a:ln>
                  <a:noFill/>
                </a:ln>
                <a:solidFill>
                  <a:srgbClr val="000000"/>
                </a:solidFill>
                <a:effectLst/>
                <a:latin typeface="Helvetica" panose="020B0604020202020204" pitchFamily="34" charset="0"/>
              </a:rPr>
              <a:t> and P respectively.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Here is a sketch of all these vectors.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Helvetica" panose="020B0604020202020204" pitchFamily="34" charset="0"/>
              </a:rPr>
              <a:t>Notice that we added in the vector                   which will lie completely in the plane.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Helvetica" panose="020B0604020202020204" pitchFamily="34" charset="0"/>
            </a:endParaRPr>
          </a:p>
          <a:p>
            <a:pPr lvl="0"/>
            <a:r>
              <a:rPr lang="en-US" dirty="0"/>
              <a:t>The </a:t>
            </a:r>
            <a:r>
              <a:rPr lang="en-US" b="1" dirty="0">
                <a:solidFill>
                  <a:srgbClr val="EE0000"/>
                </a:solidFill>
              </a:rPr>
              <a:t>Dot Product</a:t>
            </a:r>
            <a:r>
              <a:rPr lang="en-US" dirty="0">
                <a:solidFill>
                  <a:srgbClr val="EE0000"/>
                </a:solidFill>
              </a:rPr>
              <a:t> </a:t>
            </a:r>
            <a:r>
              <a:rPr lang="en-US" dirty="0"/>
              <a:t>of two </a:t>
            </a:r>
            <a:r>
              <a:rPr lang="en-US" dirty="0">
                <a:solidFill>
                  <a:srgbClr val="EE0000"/>
                </a:solidFill>
              </a:rPr>
              <a:t>orthogonal vectors </a:t>
            </a:r>
            <a:r>
              <a:rPr lang="en-US" dirty="0"/>
              <a:t>will have a </a:t>
            </a:r>
            <a:r>
              <a:rPr lang="en-US" dirty="0">
                <a:solidFill>
                  <a:srgbClr val="EE0000"/>
                </a:solidFill>
              </a:rPr>
              <a:t>zero</a:t>
            </a:r>
            <a:r>
              <a:rPr lang="en-US" dirty="0"/>
              <a:t>.</a:t>
            </a:r>
            <a:endParaRPr kumimoji="0" lang="en-US" altLang="en-US" b="0" i="0" u="none" strike="noStrike" cap="none" normalizeH="0" baseline="0" dirty="0">
              <a:ln>
                <a:noFill/>
              </a:ln>
              <a:solidFill>
                <a:schemeClr val="tx1"/>
              </a:solidFill>
              <a:effectLst/>
            </a:endParaRPr>
          </a:p>
        </p:txBody>
      </p:sp>
      <p:pic>
        <p:nvPicPr>
          <p:cNvPr id="1026" name="Picture 2" descr="This graph has a standard 3D coordinate system.  The positive z-axis is straight up, the positive x-axis moves off to the left and slightly downward and positive y-axis move off the right and slightly downward.  On the graph is the graph of a plane that is above the xy-plane.  The point $P_{0}$ is on the plane and to the right of the point P.  The vector $\vec{r}-\vec{r}){0}$ is on the line starting at $P_{0}$ and ending at P is on the plane.  The vector $\vec{n}$ is also shown on the plane and normal to the plane.  The position vectors $\vec{r}_{0}$ and $\vec{r}$ are also shown on the graph as well as the vector $\vec{v}$ which is shown starting at the origin and parallel to the line.">
            <a:extLst>
              <a:ext uri="{FF2B5EF4-FFF2-40B4-BE49-F238E27FC236}">
                <a16:creationId xmlns:a16="http://schemas.microsoft.com/office/drawing/2014/main" id="{B77667B3-B783-A486-3CB2-CAC1C67A8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510" y="1052052"/>
            <a:ext cx="3449484" cy="4139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376085B-9BD2-DA2E-EFFD-0CCB31C79AC7}"/>
              </a:ext>
            </a:extLst>
          </p:cNvPr>
          <p:cNvPicPr>
            <a:picLocks noChangeAspect="1"/>
          </p:cNvPicPr>
          <p:nvPr/>
        </p:nvPicPr>
        <p:blipFill>
          <a:blip r:embed="rId3"/>
          <a:stretch>
            <a:fillRect/>
          </a:stretch>
        </p:blipFill>
        <p:spPr>
          <a:xfrm>
            <a:off x="1849671" y="1635436"/>
            <a:ext cx="1462082" cy="429341"/>
          </a:xfrm>
          <a:prstGeom prst="rect">
            <a:avLst/>
          </a:prstGeom>
        </p:spPr>
      </p:pic>
      <p:pic>
        <p:nvPicPr>
          <p:cNvPr id="11" name="Picture 10">
            <a:extLst>
              <a:ext uri="{FF2B5EF4-FFF2-40B4-BE49-F238E27FC236}">
                <a16:creationId xmlns:a16="http://schemas.microsoft.com/office/drawing/2014/main" id="{D3279845-3A6C-5B3F-A30F-26DAEF6CC3D4}"/>
              </a:ext>
            </a:extLst>
          </p:cNvPr>
          <p:cNvPicPr>
            <a:picLocks noChangeAspect="1"/>
          </p:cNvPicPr>
          <p:nvPr/>
        </p:nvPicPr>
        <p:blipFill>
          <a:blip r:embed="rId4"/>
          <a:stretch>
            <a:fillRect/>
          </a:stretch>
        </p:blipFill>
        <p:spPr>
          <a:xfrm>
            <a:off x="1770974" y="3606637"/>
            <a:ext cx="1042684" cy="429341"/>
          </a:xfrm>
          <a:prstGeom prst="rect">
            <a:avLst/>
          </a:prstGeom>
        </p:spPr>
      </p:pic>
      <p:pic>
        <p:nvPicPr>
          <p:cNvPr id="13" name="Picture 12">
            <a:extLst>
              <a:ext uri="{FF2B5EF4-FFF2-40B4-BE49-F238E27FC236}">
                <a16:creationId xmlns:a16="http://schemas.microsoft.com/office/drawing/2014/main" id="{36781EC7-5360-E01C-DAF6-6BAD4A5F3357}"/>
              </a:ext>
            </a:extLst>
          </p:cNvPr>
          <p:cNvPicPr>
            <a:picLocks noChangeAspect="1"/>
          </p:cNvPicPr>
          <p:nvPr/>
        </p:nvPicPr>
        <p:blipFill>
          <a:blip r:embed="rId5"/>
          <a:stretch>
            <a:fillRect/>
          </a:stretch>
        </p:blipFill>
        <p:spPr>
          <a:xfrm>
            <a:off x="2282041" y="6156043"/>
            <a:ext cx="4544059" cy="600159"/>
          </a:xfrm>
          <a:prstGeom prst="rect">
            <a:avLst/>
          </a:prstGeom>
        </p:spPr>
      </p:pic>
      <p:pic>
        <p:nvPicPr>
          <p:cNvPr id="2" name="Picture 1">
            <a:extLst>
              <a:ext uri="{FF2B5EF4-FFF2-40B4-BE49-F238E27FC236}">
                <a16:creationId xmlns:a16="http://schemas.microsoft.com/office/drawing/2014/main" id="{28812998-E42A-7FE1-31C8-C30BC0E778D5}"/>
              </a:ext>
            </a:extLst>
          </p:cNvPr>
          <p:cNvPicPr>
            <a:picLocks noChangeAspect="1"/>
          </p:cNvPicPr>
          <p:nvPr/>
        </p:nvPicPr>
        <p:blipFill>
          <a:blip r:embed="rId4"/>
          <a:stretch>
            <a:fillRect/>
          </a:stretch>
        </p:blipFill>
        <p:spPr>
          <a:xfrm>
            <a:off x="4343798" y="4872160"/>
            <a:ext cx="975454" cy="401658"/>
          </a:xfrm>
          <a:prstGeom prst="rect">
            <a:avLst/>
          </a:prstGeom>
        </p:spPr>
      </p:pic>
    </p:spTree>
    <p:extLst>
      <p:ext uri="{BB962C8B-B14F-4D97-AF65-F5344CB8AC3E}">
        <p14:creationId xmlns:p14="http://schemas.microsoft.com/office/powerpoint/2010/main" val="44105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26260-DE5B-63A0-1662-40C8C5759CD4}"/>
              </a:ext>
            </a:extLst>
          </p:cNvPr>
          <p:cNvSpPr txBox="1"/>
          <p:nvPr/>
        </p:nvSpPr>
        <p:spPr>
          <a:xfrm>
            <a:off x="1202636" y="1033686"/>
            <a:ext cx="9929190" cy="5262979"/>
          </a:xfrm>
          <a:prstGeom prst="rect">
            <a:avLst/>
          </a:prstGeom>
          <a:noFill/>
        </p:spPr>
        <p:txBody>
          <a:bodyPr wrap="square">
            <a:spAutoFit/>
          </a:bodyPr>
          <a:lstStyle/>
          <a:p>
            <a:pPr marL="285750" indent="-285750">
              <a:buFont typeface="Arial" panose="020B0604020202020204" pitchFamily="34" charset="0"/>
              <a:buChar char="•"/>
            </a:pPr>
            <a:r>
              <a:rPr lang="en-US" sz="2800" b="0" i="0" dirty="0">
                <a:solidFill>
                  <a:srgbClr val="000000"/>
                </a:solidFill>
                <a:effectLst/>
                <a:latin typeface="Times New Roman" panose="02020603050405020304" pitchFamily="18" charset="0"/>
              </a:rPr>
              <a:t>have explicit, implicit, and </a:t>
            </a:r>
            <a:r>
              <a:rPr lang="en-US" sz="2800" b="0" i="0" dirty="0">
                <a:solidFill>
                  <a:srgbClr val="EE0000"/>
                </a:solidFill>
                <a:effectLst/>
                <a:latin typeface="Times New Roman" panose="02020603050405020304" pitchFamily="18" charset="0"/>
              </a:rPr>
              <a:t>parametric</a:t>
            </a:r>
            <a:r>
              <a:rPr lang="en-US" sz="2800" b="0" i="0" dirty="0">
                <a:solidFill>
                  <a:srgbClr val="000000"/>
                </a:solidFill>
                <a:effectLst/>
                <a:latin typeface="Times New Roman" panose="02020603050405020304" pitchFamily="18" charset="0"/>
              </a:rPr>
              <a:t> representations.</a:t>
            </a:r>
          </a:p>
          <a:p>
            <a:pPr marL="285750" indent="-285750">
              <a:buFont typeface="Arial" panose="020B0604020202020204" pitchFamily="34" charset="0"/>
              <a:buChar char="•"/>
            </a:pPr>
            <a:endParaRPr lang="en-US" sz="2800" b="0" i="0"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2800" dirty="0">
                <a:solidFill>
                  <a:srgbClr val="000000"/>
                </a:solidFill>
                <a:latin typeface="Times New Roman" panose="02020603050405020304" pitchFamily="18" charset="0"/>
              </a:rPr>
              <a:t>Parametric </a:t>
            </a:r>
            <a:r>
              <a:rPr lang="en-US" sz="2800" b="0" i="0" dirty="0">
                <a:solidFill>
                  <a:srgbClr val="000000"/>
                </a:solidFill>
                <a:effectLst/>
                <a:latin typeface="Times New Roman" panose="02020603050405020304" pitchFamily="18" charset="0"/>
              </a:rPr>
              <a:t>representations of </a:t>
            </a:r>
            <a:r>
              <a:rPr lang="en-US" sz="2800" b="0" i="0" dirty="0">
                <a:solidFill>
                  <a:srgbClr val="EE0000"/>
                </a:solidFill>
                <a:effectLst/>
                <a:latin typeface="Times New Roman" panose="02020603050405020304" pitchFamily="18" charset="0"/>
              </a:rPr>
              <a:t>cubic curves</a:t>
            </a:r>
          </a:p>
          <a:p>
            <a:pPr marL="1200150" lvl="2" indent="-285750">
              <a:buFont typeface="Arial" panose="020B0604020202020204" pitchFamily="34" charset="0"/>
              <a:buChar char="•"/>
            </a:pPr>
            <a:r>
              <a:rPr lang="en-US" sz="2800" dirty="0">
                <a:solidFill>
                  <a:srgbClr val="000000"/>
                </a:solidFill>
                <a:latin typeface="Times New Roman" panose="02020603050405020304" pitchFamily="18" charset="0"/>
              </a:rPr>
              <a:t>x = x(t),  y = y(t),  z = z(t)</a:t>
            </a:r>
          </a:p>
          <a:p>
            <a:pPr marL="1200150" lvl="2" indent="-285750">
              <a:buFont typeface="Arial" panose="020B0604020202020204" pitchFamily="34" charset="0"/>
              <a:buChar char="•"/>
            </a:pPr>
            <a:r>
              <a:rPr lang="en-US" sz="2800" dirty="0">
                <a:solidFill>
                  <a:srgbClr val="000000"/>
                </a:solidFill>
                <a:latin typeface="Times New Roman" panose="02020603050405020304" pitchFamily="18" charset="0"/>
              </a:rPr>
              <a:t>The curve Q(t) is defined as </a:t>
            </a:r>
          </a:p>
          <a:p>
            <a:pPr marL="1657350" lvl="3" indent="-285750">
              <a:buFont typeface="Arial" panose="020B0604020202020204" pitchFamily="34" charset="0"/>
              <a:buChar char="•"/>
            </a:pPr>
            <a:r>
              <a:rPr lang="en-US" sz="2800" dirty="0">
                <a:solidFill>
                  <a:srgbClr val="000000"/>
                </a:solidFill>
                <a:latin typeface="Times New Roman" panose="02020603050405020304" pitchFamily="18" charset="0"/>
              </a:rPr>
              <a:t>Q(t) = [x(t)  y(t)  z(t)]</a:t>
            </a:r>
          </a:p>
          <a:p>
            <a:pPr marL="1657350" lvl="3" indent="-285750">
              <a:buFont typeface="Arial" panose="020B0604020202020204" pitchFamily="34" charset="0"/>
              <a:buChar char="•"/>
            </a:pPr>
            <a:r>
              <a:rPr lang="fr-FR" sz="2400" b="0" i="0" u="none" strike="noStrike" baseline="0" dirty="0">
                <a:latin typeface="Arial" panose="020B0604020202020204" pitchFamily="34" charset="0"/>
              </a:rPr>
              <a:t>Q(t) = T ·C</a:t>
            </a:r>
            <a:endParaRPr lang="en-US" sz="2800" dirty="0">
              <a:solidFill>
                <a:srgbClr val="000000"/>
              </a:solidFill>
              <a:latin typeface="Times New Roman" panose="02020603050405020304" pitchFamily="18" charset="0"/>
            </a:endParaRPr>
          </a:p>
          <a:p>
            <a:pPr marL="1200150" lvl="2" indent="-285750">
              <a:buFont typeface="Arial" panose="020B0604020202020204" pitchFamily="34" charset="0"/>
              <a:buChar char="•"/>
            </a:pPr>
            <a:r>
              <a:rPr lang="en-US" sz="2400" dirty="0">
                <a:solidFill>
                  <a:srgbClr val="EE0000"/>
                </a:solidFill>
                <a:latin typeface="Times New Roman" panose="02020603050405020304" pitchFamily="18" charset="0"/>
              </a:rPr>
              <a:t>Q’(t) </a:t>
            </a:r>
            <a:r>
              <a:rPr lang="en-US" sz="2400" dirty="0">
                <a:solidFill>
                  <a:srgbClr val="000000"/>
                </a:solidFill>
                <a:latin typeface="Times New Roman" panose="02020603050405020304" pitchFamily="18" charset="0"/>
              </a:rPr>
              <a:t>- the 1</a:t>
            </a:r>
            <a:r>
              <a:rPr lang="en-US" sz="2400" baseline="30000" dirty="0">
                <a:solidFill>
                  <a:srgbClr val="000000"/>
                </a:solidFill>
                <a:latin typeface="Times New Roman" panose="02020603050405020304" pitchFamily="18" charset="0"/>
              </a:rPr>
              <a:t>st</a:t>
            </a:r>
            <a:r>
              <a:rPr lang="en-US" sz="2400" dirty="0">
                <a:solidFill>
                  <a:srgbClr val="000000"/>
                </a:solidFill>
                <a:latin typeface="Times New Roman" panose="02020603050405020304" pitchFamily="18" charset="0"/>
              </a:rPr>
              <a:t> order derivative of Q(t) </a:t>
            </a:r>
          </a:p>
          <a:p>
            <a:pPr marL="1657350" lvl="3" indent="-285750">
              <a:buFont typeface="Arial" panose="020B0604020202020204" pitchFamily="34" charset="0"/>
              <a:buChar char="•"/>
            </a:pPr>
            <a:r>
              <a:rPr lang="en-US" sz="2400" dirty="0">
                <a:solidFill>
                  <a:srgbClr val="000000"/>
                </a:solidFill>
                <a:latin typeface="Times New Roman" panose="02020603050405020304" pitchFamily="18" charset="0"/>
              </a:rPr>
              <a:t>is the parametric </a:t>
            </a:r>
            <a:r>
              <a:rPr lang="en-US" sz="2400" dirty="0">
                <a:solidFill>
                  <a:srgbClr val="EE0000"/>
                </a:solidFill>
                <a:latin typeface="Times New Roman" panose="02020603050405020304" pitchFamily="18" charset="0"/>
              </a:rPr>
              <a:t>tangent vector (the velocity of a point)</a:t>
            </a:r>
          </a:p>
          <a:p>
            <a:pPr marL="1657350" lvl="3" indent="-285750">
              <a:buFont typeface="Arial" panose="020B0604020202020204" pitchFamily="34" charset="0"/>
              <a:buChar char="•"/>
            </a:pPr>
            <a:endParaRPr lang="en-US" sz="2400" dirty="0">
              <a:solidFill>
                <a:srgbClr val="EE0000"/>
              </a:solidFill>
              <a:latin typeface="Times New Roman" panose="02020603050405020304" pitchFamily="18" charset="0"/>
            </a:endParaRPr>
          </a:p>
          <a:p>
            <a:pPr marL="285750" indent="-285750">
              <a:buFont typeface="Arial" panose="020B0604020202020204" pitchFamily="34" charset="0"/>
              <a:buChar char="•"/>
            </a:pPr>
            <a:r>
              <a:rPr lang="en-US" sz="2400" b="0" i="0" dirty="0">
                <a:solidFill>
                  <a:srgbClr val="000000"/>
                </a:solidFill>
                <a:effectLst/>
                <a:latin typeface="Times New Roman" panose="02020603050405020304" pitchFamily="18" charset="0"/>
              </a:rPr>
              <a:t>The curve is approximated by a piecewise polynomial curve instead of a piecewise linear curve.</a:t>
            </a:r>
            <a:endParaRPr lang="en-US" sz="2000" b="0" i="0"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rPr>
              <a:t>Flexibility in controlling the shape of the curve.</a:t>
            </a:r>
            <a:endParaRPr lang="en-US" sz="2400" b="0" i="0" dirty="0">
              <a:solidFill>
                <a:srgbClr val="000000"/>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71016D3B-5BA3-9CC5-3DA3-F54FE872A7BB}"/>
              </a:ext>
            </a:extLst>
          </p:cNvPr>
          <p:cNvSpPr txBox="1"/>
          <p:nvPr/>
        </p:nvSpPr>
        <p:spPr>
          <a:xfrm>
            <a:off x="1381539" y="341433"/>
            <a:ext cx="5553276" cy="584775"/>
          </a:xfrm>
          <a:prstGeom prst="rect">
            <a:avLst/>
          </a:prstGeom>
          <a:noFill/>
        </p:spPr>
        <p:txBody>
          <a:bodyPr wrap="square">
            <a:spAutoFit/>
          </a:bodyPr>
          <a:lstStyle/>
          <a:p>
            <a:r>
              <a:rPr lang="en-US" sz="3200" b="0" i="0" dirty="0">
                <a:solidFill>
                  <a:srgbClr val="000000"/>
                </a:solidFill>
                <a:effectLst/>
                <a:latin typeface="Times New Roman" panose="02020603050405020304" pitchFamily="18" charset="0"/>
              </a:rPr>
              <a:t>Curves and surfaces </a:t>
            </a:r>
            <a:endParaRPr lang="en-IN" sz="3200" dirty="0"/>
          </a:p>
        </p:txBody>
      </p:sp>
    </p:spTree>
    <p:extLst>
      <p:ext uri="{BB962C8B-B14F-4D97-AF65-F5344CB8AC3E}">
        <p14:creationId xmlns:p14="http://schemas.microsoft.com/office/powerpoint/2010/main" val="400492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CA1EE11-1703-99CB-3A5F-CBF79BB15D3A}"/>
              </a:ext>
            </a:extLst>
          </p:cNvPr>
          <p:cNvSpPr txBox="1"/>
          <p:nvPr/>
        </p:nvSpPr>
        <p:spPr>
          <a:xfrm>
            <a:off x="1828800" y="5745665"/>
            <a:ext cx="9738197"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 = M. 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derivatives of the curve with respect to t can be expressed as follows:</a:t>
            </a:r>
            <a:endParaRPr kumimoji="0" lang="en-US" altLang="en-US"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a:rPr>
              <a:t>	x'(t) = [3t^2    2t     1     0]  A</a:t>
            </a:r>
            <a:r>
              <a:rPr kumimoji="0" lang="en-US" altLang="en-US" b="0" i="0"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3B36CED1-C08B-FAFE-7437-1AF4DBA95D4F}"/>
              </a:ext>
            </a:extLst>
          </p:cNvPr>
          <p:cNvPicPr>
            <a:picLocks noChangeAspect="1"/>
          </p:cNvPicPr>
          <p:nvPr/>
        </p:nvPicPr>
        <p:blipFill>
          <a:blip r:embed="rId2"/>
          <a:stretch>
            <a:fillRect/>
          </a:stretch>
        </p:blipFill>
        <p:spPr>
          <a:xfrm>
            <a:off x="1190933" y="1348211"/>
            <a:ext cx="5391763" cy="4307154"/>
          </a:xfrm>
          <a:prstGeom prst="rect">
            <a:avLst/>
          </a:prstGeom>
        </p:spPr>
      </p:pic>
      <p:sp>
        <p:nvSpPr>
          <p:cNvPr id="6" name="TextBox 5">
            <a:extLst>
              <a:ext uri="{FF2B5EF4-FFF2-40B4-BE49-F238E27FC236}">
                <a16:creationId xmlns:a16="http://schemas.microsoft.com/office/drawing/2014/main" id="{FB84AABF-F6EC-4731-EE13-3F7ED0B7C225}"/>
              </a:ext>
            </a:extLst>
          </p:cNvPr>
          <p:cNvSpPr txBox="1"/>
          <p:nvPr/>
        </p:nvSpPr>
        <p:spPr>
          <a:xfrm>
            <a:off x="1190933" y="301771"/>
            <a:ext cx="6096000" cy="584775"/>
          </a:xfrm>
          <a:prstGeom prst="rect">
            <a:avLst/>
          </a:prstGeom>
          <a:noFill/>
        </p:spPr>
        <p:txBody>
          <a:bodyPr wrap="square">
            <a:spAutoFit/>
          </a:bodyPr>
          <a:lstStyle/>
          <a:p>
            <a:r>
              <a:rPr lang="en-US" sz="3200" b="0" i="0" dirty="0">
                <a:solidFill>
                  <a:srgbClr val="EE0000"/>
                </a:solidFill>
                <a:effectLst/>
                <a:latin typeface="Times New Roman" panose="02020603050405020304" pitchFamily="18" charset="0"/>
              </a:rPr>
              <a:t>Parametric Cubic Curves</a:t>
            </a:r>
            <a:endParaRPr lang="en-IN" sz="3200" dirty="0"/>
          </a:p>
        </p:txBody>
      </p:sp>
      <p:sp>
        <p:nvSpPr>
          <p:cNvPr id="4" name="TextBox 3">
            <a:extLst>
              <a:ext uri="{FF2B5EF4-FFF2-40B4-BE49-F238E27FC236}">
                <a16:creationId xmlns:a16="http://schemas.microsoft.com/office/drawing/2014/main" id="{DA0B4F6B-2D4A-DEBB-C15B-24B74841F64D}"/>
              </a:ext>
            </a:extLst>
          </p:cNvPr>
          <p:cNvSpPr txBox="1"/>
          <p:nvPr/>
        </p:nvSpPr>
        <p:spPr>
          <a:xfrm>
            <a:off x="5396681" y="3362912"/>
            <a:ext cx="37805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Where,  </a:t>
            </a:r>
            <a:r>
              <a:rPr kumimoji="0" lang="en-US" altLang="en-US" sz="2000" b="0" i="0" u="none" strike="noStrike" cap="none" normalizeH="0" baseline="0" dirty="0">
                <a:ln>
                  <a:noFill/>
                </a:ln>
                <a:solidFill>
                  <a:srgbClr val="EE0000"/>
                </a:solidFill>
                <a:effectLst/>
                <a:latin typeface="Times New Roman" panose="02020603050405020304" pitchFamily="18" charset="0"/>
                <a:cs typeface="Times New Roman" panose="02020603050405020304" pitchFamily="18" charset="0"/>
              </a:rPr>
              <a:t>0 &lt; t &lt; 1</a:t>
            </a:r>
          </a:p>
        </p:txBody>
      </p:sp>
      <p:sp>
        <p:nvSpPr>
          <p:cNvPr id="5" name="TextBox 4">
            <a:extLst>
              <a:ext uri="{FF2B5EF4-FFF2-40B4-BE49-F238E27FC236}">
                <a16:creationId xmlns:a16="http://schemas.microsoft.com/office/drawing/2014/main" id="{9F84714D-F3E8-3242-B186-49E6457EA3A8}"/>
              </a:ext>
            </a:extLst>
          </p:cNvPr>
          <p:cNvSpPr txBox="1"/>
          <p:nvPr/>
        </p:nvSpPr>
        <p:spPr>
          <a:xfrm>
            <a:off x="1190933" y="886546"/>
            <a:ext cx="8310876" cy="461665"/>
          </a:xfrm>
          <a:prstGeom prst="rect">
            <a:avLst/>
          </a:prstGeom>
          <a:noFill/>
        </p:spPr>
        <p:txBody>
          <a:bodyPr wrap="square">
            <a:spAutoFit/>
          </a:bodyPr>
          <a:lstStyle/>
          <a:p>
            <a:r>
              <a:rPr lang="en-US" sz="2400" b="0" i="0" u="none" strike="noStrike" baseline="0" dirty="0">
                <a:latin typeface="Arial" panose="020B0604020202020204" pitchFamily="34" charset="0"/>
              </a:rPr>
              <a:t>We can express Q(t) as the product Q(t) = T · C</a:t>
            </a:r>
          </a:p>
        </p:txBody>
      </p:sp>
    </p:spTree>
    <p:extLst>
      <p:ext uri="{BB962C8B-B14F-4D97-AF65-F5344CB8AC3E}">
        <p14:creationId xmlns:p14="http://schemas.microsoft.com/office/powerpoint/2010/main" val="235831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1B9073-EDCB-26AB-B2E7-7F14561FC615}"/>
              </a:ext>
            </a:extLst>
          </p:cNvPr>
          <p:cNvSpPr>
            <a:spLocks noChangeArrowheads="1"/>
          </p:cNvSpPr>
          <p:nvPr/>
        </p:nvSpPr>
        <p:spPr bwMode="auto">
          <a:xfrm>
            <a:off x="865561" y="356560"/>
            <a:ext cx="7996100"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Example: </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Suppose define a cubic curve with two endpoints and a midpoint,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as well as the tangent at the midpoint.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following figure illustrates some sample curves.</a:t>
            </a: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We'll first construct the cubic curve for 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There are </a:t>
            </a:r>
            <a:r>
              <a:rPr kumimoji="0" lang="en-US" altLang="en-US" sz="1800" b="0" i="0" u="none" strike="noStrike" cap="none" normalizeH="0" baseline="0" dirty="0">
                <a:ln>
                  <a:noFill/>
                </a:ln>
                <a:solidFill>
                  <a:srgbClr val="EE0000"/>
                </a:solidFill>
                <a:effectLst/>
                <a:latin typeface="Times New Roman" panose="02020603050405020304" pitchFamily="18" charset="0"/>
                <a:cs typeface="Times New Roman" panose="02020603050405020304" pitchFamily="18" charset="0"/>
              </a:rPr>
              <a:t>four constraints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that are to be met and four unknowns: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4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EEC517AD-13FA-584E-92D2-9B16D6F98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8407" y="804279"/>
            <a:ext cx="3019425" cy="283456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7B414F1-EFC6-CC89-FBB0-CAC97F18A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594" y="4245912"/>
            <a:ext cx="3019425" cy="18078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63D9C35-7745-99A0-5604-946BACF05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799" y="3879174"/>
            <a:ext cx="3582627" cy="28521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2AB1F7-7122-F748-4736-2946FE1A4D28}"/>
              </a:ext>
            </a:extLst>
          </p:cNvPr>
          <p:cNvSpPr>
            <a:spLocks noChangeArrowheads="1"/>
          </p:cNvSpPr>
          <p:nvPr/>
        </p:nvSpPr>
        <p:spPr bwMode="auto">
          <a:xfrm>
            <a:off x="865561" y="2249386"/>
            <a:ext cx="887478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compact version of the parametric equations can be written as follows:</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7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Similarly, we can write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a:rPr>
              <a:t>y(t) = T . 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a:rPr>
              <a:t>z(t) = T . C</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7CE1350A-0955-1C71-ABF8-CDEEB1C87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151" y="2542897"/>
            <a:ext cx="304800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8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701EDB-C806-2C4D-4EB5-608A0092BCE3}"/>
              </a:ext>
            </a:extLst>
          </p:cNvPr>
          <p:cNvGraphicFramePr>
            <a:graphicFrameLocks noGrp="1"/>
          </p:cNvGraphicFramePr>
          <p:nvPr>
            <p:extLst>
              <p:ext uri="{D42A27DB-BD31-4B8C-83A1-F6EECF244321}">
                <p14:modId xmlns:p14="http://schemas.microsoft.com/office/powerpoint/2010/main" val="1275294788"/>
              </p:ext>
            </p:extLst>
          </p:nvPr>
        </p:nvGraphicFramePr>
        <p:xfrm>
          <a:off x="1677096" y="5804857"/>
          <a:ext cx="4736690" cy="731520"/>
        </p:xfrm>
        <a:graphic>
          <a:graphicData uri="http://schemas.openxmlformats.org/drawingml/2006/table">
            <a:tbl>
              <a:tblPr/>
              <a:tblGrid>
                <a:gridCol w="4736690">
                  <a:extLst>
                    <a:ext uri="{9D8B030D-6E8A-4147-A177-3AD203B41FA5}">
                      <a16:colId xmlns:a16="http://schemas.microsoft.com/office/drawing/2014/main" val="3660203783"/>
                    </a:ext>
                  </a:extLst>
                </a:gridCol>
              </a:tblGrid>
              <a:tr h="0">
                <a:tc>
                  <a:txBody>
                    <a:bodyPr/>
                    <a:lstStyle/>
                    <a:p>
                      <a:endParaRPr lang="en-IN">
                        <a:effectLst/>
                      </a:endParaRPr>
                    </a:p>
                  </a:txBody>
                  <a:tcPr>
                    <a:lnL>
                      <a:noFill/>
                    </a:lnL>
                    <a:lnR>
                      <a:noFill/>
                    </a:lnR>
                    <a:lnT>
                      <a:noFill/>
                    </a:lnT>
                    <a:lnB w="7620" cap="flat" cmpd="sng" algn="ctr">
                      <a:solidFill>
                        <a:srgbClr val="222222"/>
                      </a:solidFill>
                      <a:prstDash val="solid"/>
                      <a:round/>
                      <a:headEnd type="none" w="med" len="med"/>
                      <a:tailEnd type="none" w="med" len="med"/>
                    </a:lnB>
                    <a:solidFill>
                      <a:srgbClr val="FFFFFF"/>
                    </a:solidFill>
                  </a:tcPr>
                </a:tc>
                <a:extLst>
                  <a:ext uri="{0D108BD9-81ED-4DB2-BD59-A6C34878D82A}">
                    <a16:rowId xmlns:a16="http://schemas.microsoft.com/office/drawing/2014/main" val="18765861"/>
                  </a:ext>
                </a:extLst>
              </a:tr>
              <a:tr h="0">
                <a:tc>
                  <a:txBody>
                    <a:bodyPr/>
                    <a:lstStyle/>
                    <a:p>
                      <a:r>
                        <a:rPr lang="en-US" dirty="0"/>
                        <a:t>Animation of a linear </a:t>
                      </a:r>
                      <a:r>
                        <a:rPr lang="en-US" dirty="0" err="1"/>
                        <a:t>Bézier</a:t>
                      </a:r>
                      <a:r>
                        <a:rPr lang="en-US" dirty="0"/>
                        <a:t> curve, </a:t>
                      </a:r>
                      <a:r>
                        <a:rPr lang="en-US" i="1" dirty="0"/>
                        <a:t>t</a:t>
                      </a:r>
                      <a:r>
                        <a:rPr lang="en-US" dirty="0"/>
                        <a:t> in [0,1]</a:t>
                      </a:r>
                    </a:p>
                  </a:txBody>
                  <a:tcPr>
                    <a:lnL>
                      <a:noFill/>
                    </a:lnL>
                    <a:lnR>
                      <a:noFill/>
                    </a:lnR>
                    <a:lnT w="7620" cap="flat" cmpd="sng" algn="ctr">
                      <a:solidFill>
                        <a:srgbClr val="222222"/>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97111020"/>
                  </a:ext>
                </a:extLst>
              </a:tr>
            </a:tbl>
          </a:graphicData>
        </a:graphic>
      </p:graphicFrame>
      <p:sp>
        <p:nvSpPr>
          <p:cNvPr id="3" name="Rectangle 2">
            <a:extLst>
              <a:ext uri="{FF2B5EF4-FFF2-40B4-BE49-F238E27FC236}">
                <a16:creationId xmlns:a16="http://schemas.microsoft.com/office/drawing/2014/main" id="{3DDAFAAA-EA6F-E823-84E2-3EA383AA6BDE}"/>
              </a:ext>
            </a:extLst>
          </p:cNvPr>
          <p:cNvSpPr>
            <a:spLocks noChangeArrowheads="1"/>
          </p:cNvSpPr>
          <p:nvPr/>
        </p:nvSpPr>
        <p:spPr bwMode="auto">
          <a:xfrm>
            <a:off x="957001" y="325699"/>
            <a:ext cx="9595576" cy="21329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inherit"/>
                <a:cs typeface="Arial" panose="020B0604020202020204" pitchFamily="34" charset="0"/>
              </a:rPr>
              <a:t>Linear curves</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Let </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denote the fraction of progress (from 0 to 1) the point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B</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has made along its traversal from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0</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to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1</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For example, when </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=0.25,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B</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is one quarter of the way from point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0</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to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1</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As </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varies from 0 to 1,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B</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a:ln>
                  <a:noFill/>
                </a:ln>
                <a:solidFill>
                  <a:srgbClr val="202122"/>
                </a:solidFill>
                <a:effectLst/>
                <a:latin typeface="Arial" panose="020B0604020202020204" pitchFamily="34" charset="0"/>
                <a:cs typeface="Arial" panose="020B0604020202020204" pitchFamily="34" charset="0"/>
              </a:rPr>
              <a:t>t</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draws a line from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0</a:t>
            </a:r>
            <a:r>
              <a:rPr kumimoji="0" lang="en-US" altLang="en-US" sz="16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to </a:t>
            </a:r>
            <a:r>
              <a:rPr kumimoji="0" lang="en-US" altLang="en-US" sz="1600" b="1" i="0" u="none" strike="noStrike" cap="none" normalizeH="0" baseline="0" dirty="0">
                <a:ln>
                  <a:noFill/>
                </a:ln>
                <a:solidFill>
                  <a:srgbClr val="202122"/>
                </a:solidFill>
                <a:effectLst/>
                <a:latin typeface="Arial" panose="020B0604020202020204" pitchFamily="34" charset="0"/>
                <a:cs typeface="Arial" panose="020B0604020202020204" pitchFamily="34" charset="0"/>
              </a:rPr>
              <a:t>P</a:t>
            </a:r>
            <a:r>
              <a:rPr kumimoji="0" lang="en-US" altLang="en-US" sz="1050" b="0" i="0" u="none" strike="noStrike" cap="none" normalizeH="0" baseline="-30000" dirty="0">
                <a:ln>
                  <a:noFill/>
                </a:ln>
                <a:solidFill>
                  <a:srgbClr val="202122"/>
                </a:solidFill>
                <a:effectLst/>
                <a:latin typeface="Arial" panose="020B0604020202020204" pitchFamily="34" charset="0"/>
                <a:cs typeface="Arial" panose="020B0604020202020204" pitchFamily="34" charset="0"/>
              </a:rPr>
              <a:t>1</a:t>
            </a:r>
            <a:r>
              <a:rPr kumimoji="0" lang="en-US" altLang="en-US" sz="12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a:t>
            </a:r>
            <a:r>
              <a:rPr kumimoji="0" lang="en-US" altLang="en-US" sz="6000" b="0" i="0" u="none" strike="noStrike" cap="none" normalizeH="0" baseline="0" dirty="0">
                <a:ln>
                  <a:noFill/>
                </a:ln>
                <a:solidFill>
                  <a:srgbClr val="202122"/>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Animation of a linear Bézier curve, t in [0,1]">
            <a:hlinkClick r:id="rId2" tooltip="Animation of a linear Bézier curve, t in [0,1]"/>
            <a:extLst>
              <a:ext uri="{FF2B5EF4-FFF2-40B4-BE49-F238E27FC236}">
                <a16:creationId xmlns:a16="http://schemas.microsoft.com/office/drawing/2014/main" id="{8543755A-CE24-DEB0-DD93-8777ECF96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48" y="2707696"/>
            <a:ext cx="7433187" cy="30971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his graph has a standard 3D coordinate system.  The positive z-axis is straight up, the positive x-axis moves off to the left and slightly downward and positive y-axis move off the right and slightly downward.  On the graph is the graph of a plane that is above the xy-plane.  The point $P_{0}$ is on the plane and to the right of the point P.  The vector $\vec{r}-\vec{r}){0}$ is on the line starting at $P_{0}$ and ending at P is on the plane.  The vector $\vec{n}$ is also shown on the plane and normal to the plane.  The position vectors $\vec{r}_{0}$ and $\vec{r}$ are also shown on the graph as well as the vector $\vec{v}$ which is shown starting at the origin and parallel to the line.">
            <a:extLst>
              <a:ext uri="{FF2B5EF4-FFF2-40B4-BE49-F238E27FC236}">
                <a16:creationId xmlns:a16="http://schemas.microsoft.com/office/drawing/2014/main" id="{9915237D-B216-637C-DA44-56BF24104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4571" y="1948761"/>
            <a:ext cx="3449484" cy="413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27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C0FEE4-AB0E-2332-0732-38CAEAEA2FFC}"/>
              </a:ext>
            </a:extLst>
          </p:cNvPr>
          <p:cNvSpPr txBox="1"/>
          <p:nvPr/>
        </p:nvSpPr>
        <p:spPr>
          <a:xfrm>
            <a:off x="884902" y="289679"/>
            <a:ext cx="9871587" cy="2185214"/>
          </a:xfrm>
          <a:prstGeom prst="rect">
            <a:avLst/>
          </a:prstGeom>
          <a:noFill/>
        </p:spPr>
        <p:txBody>
          <a:bodyPr wrap="square">
            <a:spAutoFit/>
          </a:bodyPr>
          <a:lstStyle/>
          <a:p>
            <a:pPr algn="l"/>
            <a:r>
              <a:rPr lang="en-IN" sz="2800" b="1" i="0" dirty="0">
                <a:effectLst/>
                <a:latin typeface="inherit"/>
              </a:rPr>
              <a:t>Quadratic curves</a:t>
            </a:r>
          </a:p>
          <a:p>
            <a:pPr algn="l"/>
            <a:r>
              <a:rPr lang="en-IN" b="0" i="0" dirty="0">
                <a:solidFill>
                  <a:srgbClr val="202122"/>
                </a:solidFill>
                <a:effectLst/>
                <a:latin typeface="Arial" panose="020B0604020202020204" pitchFamily="34" charset="0"/>
              </a:rPr>
              <a:t>For quadratic </a:t>
            </a:r>
            <a:r>
              <a:rPr lang="en-IN" b="0" i="0" dirty="0" err="1">
                <a:solidFill>
                  <a:srgbClr val="202122"/>
                </a:solidFill>
                <a:effectLst/>
                <a:latin typeface="Arial" panose="020B0604020202020204" pitchFamily="34" charset="0"/>
              </a:rPr>
              <a:t>Bézier</a:t>
            </a:r>
            <a:r>
              <a:rPr lang="en-IN" b="0" i="0" dirty="0">
                <a:solidFill>
                  <a:srgbClr val="202122"/>
                </a:solidFill>
                <a:effectLst/>
                <a:latin typeface="Arial" panose="020B0604020202020204" pitchFamily="34" charset="0"/>
              </a:rPr>
              <a:t> curves one can construct intermediate points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0</a:t>
            </a:r>
            <a:r>
              <a:rPr lang="en-IN" b="0" i="0" dirty="0">
                <a:solidFill>
                  <a:srgbClr val="202122"/>
                </a:solidFill>
                <a:effectLst/>
                <a:latin typeface="Arial" panose="020B0604020202020204" pitchFamily="34" charset="0"/>
              </a:rPr>
              <a:t> and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1</a:t>
            </a:r>
            <a:r>
              <a:rPr lang="en-IN" b="0" i="0" dirty="0">
                <a:solidFill>
                  <a:srgbClr val="202122"/>
                </a:solidFill>
                <a:effectLst/>
                <a:latin typeface="Arial" panose="020B0604020202020204" pitchFamily="34" charset="0"/>
              </a:rPr>
              <a:t> such that as </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varies from 0 to 1:</a:t>
            </a:r>
          </a:p>
          <a:p>
            <a:pPr algn="l"/>
            <a:endParaRPr lang="en-IN" b="0" i="0" dirty="0">
              <a:solidFill>
                <a:srgbClr val="202122"/>
              </a:solidFill>
              <a:effectLst/>
              <a:latin typeface="Arial" panose="020B0604020202020204" pitchFamily="34" charset="0"/>
            </a:endParaRPr>
          </a:p>
          <a:p>
            <a:pPr algn="l">
              <a:buFont typeface="Arial" panose="020B0604020202020204" pitchFamily="34" charset="0"/>
              <a:buChar char="•"/>
            </a:pPr>
            <a:r>
              <a:rPr lang="en-IN" b="0" i="0" dirty="0">
                <a:solidFill>
                  <a:srgbClr val="202122"/>
                </a:solidFill>
                <a:effectLst/>
                <a:latin typeface="Arial" panose="020B0604020202020204" pitchFamily="34" charset="0"/>
              </a:rPr>
              <a:t>Point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0</a:t>
            </a:r>
            <a:r>
              <a:rPr lang="en-IN" b="0" i="0" dirty="0">
                <a:solidFill>
                  <a:srgbClr val="202122"/>
                </a:solidFill>
                <a:effectLst/>
                <a:latin typeface="Arial" panose="020B0604020202020204" pitchFamily="34" charset="0"/>
              </a:rPr>
              <a:t>(</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varies from </a:t>
            </a:r>
            <a:r>
              <a:rPr lang="en-IN" b="1" i="0" dirty="0">
                <a:solidFill>
                  <a:srgbClr val="202122"/>
                </a:solidFill>
                <a:effectLst/>
                <a:latin typeface="Arial" panose="020B0604020202020204" pitchFamily="34" charset="0"/>
              </a:rPr>
              <a:t>P</a:t>
            </a:r>
            <a:r>
              <a:rPr lang="en-IN" b="0" i="0" baseline="-25000" dirty="0">
                <a:solidFill>
                  <a:srgbClr val="202122"/>
                </a:solidFill>
                <a:effectLst/>
                <a:latin typeface="Arial" panose="020B0604020202020204" pitchFamily="34" charset="0"/>
              </a:rPr>
              <a:t>0</a:t>
            </a:r>
            <a:r>
              <a:rPr lang="en-IN" b="0" i="0" dirty="0">
                <a:solidFill>
                  <a:srgbClr val="202122"/>
                </a:solidFill>
                <a:effectLst/>
                <a:latin typeface="Arial" panose="020B0604020202020204" pitchFamily="34" charset="0"/>
              </a:rPr>
              <a:t> to </a:t>
            </a:r>
            <a:r>
              <a:rPr lang="en-IN" b="1" i="0" dirty="0">
                <a:solidFill>
                  <a:srgbClr val="202122"/>
                </a:solidFill>
                <a:effectLst/>
                <a:latin typeface="Arial" panose="020B0604020202020204" pitchFamily="34" charset="0"/>
              </a:rPr>
              <a:t>P</a:t>
            </a:r>
            <a:r>
              <a:rPr lang="en-IN" b="0" i="0" baseline="-25000" dirty="0">
                <a:solidFill>
                  <a:srgbClr val="202122"/>
                </a:solidFill>
                <a:effectLst/>
                <a:latin typeface="Arial" panose="020B0604020202020204" pitchFamily="34" charset="0"/>
              </a:rPr>
              <a:t>1</a:t>
            </a:r>
            <a:r>
              <a:rPr lang="en-IN" b="0" i="0" dirty="0">
                <a:solidFill>
                  <a:srgbClr val="202122"/>
                </a:solidFill>
                <a:effectLst/>
                <a:latin typeface="Arial" panose="020B0604020202020204" pitchFamily="34" charset="0"/>
              </a:rPr>
              <a:t> and describes a linear </a:t>
            </a:r>
            <a:r>
              <a:rPr lang="en-IN" b="0" i="0" dirty="0" err="1">
                <a:solidFill>
                  <a:srgbClr val="202122"/>
                </a:solidFill>
                <a:effectLst/>
                <a:latin typeface="Arial" panose="020B0604020202020204" pitchFamily="34" charset="0"/>
              </a:rPr>
              <a:t>Bézier</a:t>
            </a:r>
            <a:r>
              <a:rPr lang="en-IN" b="0" i="0" dirty="0">
                <a:solidFill>
                  <a:srgbClr val="202122"/>
                </a:solidFill>
                <a:effectLst/>
                <a:latin typeface="Arial" panose="020B0604020202020204" pitchFamily="34" charset="0"/>
              </a:rPr>
              <a:t> curve.</a:t>
            </a:r>
          </a:p>
          <a:p>
            <a:pPr algn="l">
              <a:buFont typeface="Arial" panose="020B0604020202020204" pitchFamily="34" charset="0"/>
              <a:buChar char="•"/>
            </a:pPr>
            <a:r>
              <a:rPr lang="en-IN" b="0" i="0" dirty="0">
                <a:solidFill>
                  <a:srgbClr val="202122"/>
                </a:solidFill>
                <a:effectLst/>
                <a:latin typeface="Arial" panose="020B0604020202020204" pitchFamily="34" charset="0"/>
              </a:rPr>
              <a:t>Point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1</a:t>
            </a:r>
            <a:r>
              <a:rPr lang="en-IN" b="0" i="0" dirty="0">
                <a:solidFill>
                  <a:srgbClr val="202122"/>
                </a:solidFill>
                <a:effectLst/>
                <a:latin typeface="Arial" panose="020B0604020202020204" pitchFamily="34" charset="0"/>
              </a:rPr>
              <a:t>(</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varies from </a:t>
            </a:r>
            <a:r>
              <a:rPr lang="en-IN" b="1" i="0" dirty="0">
                <a:solidFill>
                  <a:srgbClr val="202122"/>
                </a:solidFill>
                <a:effectLst/>
                <a:latin typeface="Arial" panose="020B0604020202020204" pitchFamily="34" charset="0"/>
              </a:rPr>
              <a:t>P</a:t>
            </a:r>
            <a:r>
              <a:rPr lang="en-IN" b="0" i="0" baseline="-25000" dirty="0">
                <a:solidFill>
                  <a:srgbClr val="202122"/>
                </a:solidFill>
                <a:effectLst/>
                <a:latin typeface="Arial" panose="020B0604020202020204" pitchFamily="34" charset="0"/>
              </a:rPr>
              <a:t>1</a:t>
            </a:r>
            <a:r>
              <a:rPr lang="en-IN" b="0" i="0" dirty="0">
                <a:solidFill>
                  <a:srgbClr val="202122"/>
                </a:solidFill>
                <a:effectLst/>
                <a:latin typeface="Arial" panose="020B0604020202020204" pitchFamily="34" charset="0"/>
              </a:rPr>
              <a:t> to </a:t>
            </a:r>
            <a:r>
              <a:rPr lang="en-IN" b="1" i="0" dirty="0">
                <a:solidFill>
                  <a:srgbClr val="202122"/>
                </a:solidFill>
                <a:effectLst/>
                <a:latin typeface="Arial" panose="020B0604020202020204" pitchFamily="34" charset="0"/>
              </a:rPr>
              <a:t>P</a:t>
            </a:r>
            <a:r>
              <a:rPr lang="en-IN" b="0" i="0" baseline="-25000" dirty="0">
                <a:solidFill>
                  <a:srgbClr val="202122"/>
                </a:solidFill>
                <a:effectLst/>
                <a:latin typeface="Arial" panose="020B0604020202020204" pitchFamily="34" charset="0"/>
              </a:rPr>
              <a:t>2</a:t>
            </a:r>
            <a:r>
              <a:rPr lang="en-IN" b="0" i="0" dirty="0">
                <a:solidFill>
                  <a:srgbClr val="202122"/>
                </a:solidFill>
                <a:effectLst/>
                <a:latin typeface="Arial" panose="020B0604020202020204" pitchFamily="34" charset="0"/>
              </a:rPr>
              <a:t> and describes a linear </a:t>
            </a:r>
            <a:r>
              <a:rPr lang="en-IN" b="0" i="0" dirty="0" err="1">
                <a:solidFill>
                  <a:srgbClr val="202122"/>
                </a:solidFill>
                <a:effectLst/>
                <a:latin typeface="Arial" panose="020B0604020202020204" pitchFamily="34" charset="0"/>
              </a:rPr>
              <a:t>Bézier</a:t>
            </a:r>
            <a:r>
              <a:rPr lang="en-IN" b="0" i="0" dirty="0">
                <a:solidFill>
                  <a:srgbClr val="202122"/>
                </a:solidFill>
                <a:effectLst/>
                <a:latin typeface="Arial" panose="020B0604020202020204" pitchFamily="34" charset="0"/>
              </a:rPr>
              <a:t> curve.</a:t>
            </a:r>
          </a:p>
          <a:p>
            <a:pPr algn="l">
              <a:buFont typeface="Arial" panose="020B0604020202020204" pitchFamily="34" charset="0"/>
              <a:buChar char="•"/>
            </a:pPr>
            <a:r>
              <a:rPr lang="en-IN" b="0" i="0" dirty="0">
                <a:solidFill>
                  <a:srgbClr val="202122"/>
                </a:solidFill>
                <a:effectLst/>
                <a:latin typeface="Arial" panose="020B0604020202020204" pitchFamily="34" charset="0"/>
              </a:rPr>
              <a:t>Point </a:t>
            </a:r>
            <a:r>
              <a:rPr lang="en-IN" b="1" i="0" dirty="0">
                <a:solidFill>
                  <a:srgbClr val="202122"/>
                </a:solidFill>
                <a:effectLst/>
                <a:latin typeface="Arial" panose="020B0604020202020204" pitchFamily="34" charset="0"/>
              </a:rPr>
              <a:t>B</a:t>
            </a:r>
            <a:r>
              <a:rPr lang="en-IN" b="0" i="0" dirty="0">
                <a:solidFill>
                  <a:srgbClr val="202122"/>
                </a:solidFill>
                <a:effectLst/>
                <a:latin typeface="Arial" panose="020B0604020202020204" pitchFamily="34" charset="0"/>
              </a:rPr>
              <a:t>(</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is interpolated linearly between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0</a:t>
            </a:r>
            <a:r>
              <a:rPr lang="en-IN" b="0" i="0" dirty="0">
                <a:solidFill>
                  <a:srgbClr val="202122"/>
                </a:solidFill>
                <a:effectLst/>
                <a:latin typeface="Arial" panose="020B0604020202020204" pitchFamily="34" charset="0"/>
              </a:rPr>
              <a:t>(</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to </a:t>
            </a:r>
            <a:r>
              <a:rPr lang="en-IN" b="1" i="0" dirty="0">
                <a:solidFill>
                  <a:srgbClr val="202122"/>
                </a:solidFill>
                <a:effectLst/>
                <a:latin typeface="Arial" panose="020B0604020202020204" pitchFamily="34" charset="0"/>
              </a:rPr>
              <a:t>Q</a:t>
            </a:r>
            <a:r>
              <a:rPr lang="en-IN" b="0" i="0" baseline="-25000" dirty="0">
                <a:solidFill>
                  <a:srgbClr val="202122"/>
                </a:solidFill>
                <a:effectLst/>
                <a:latin typeface="Arial" panose="020B0604020202020204" pitchFamily="34" charset="0"/>
              </a:rPr>
              <a:t>1</a:t>
            </a:r>
            <a:r>
              <a:rPr lang="en-IN" b="0" i="0" dirty="0">
                <a:solidFill>
                  <a:srgbClr val="202122"/>
                </a:solidFill>
                <a:effectLst/>
                <a:latin typeface="Arial" panose="020B0604020202020204" pitchFamily="34" charset="0"/>
              </a:rPr>
              <a:t>(</a:t>
            </a:r>
            <a:r>
              <a:rPr lang="en-IN" b="0" i="1" dirty="0">
                <a:solidFill>
                  <a:srgbClr val="202122"/>
                </a:solidFill>
                <a:effectLst/>
                <a:latin typeface="Arial" panose="020B0604020202020204" pitchFamily="34" charset="0"/>
              </a:rPr>
              <a:t>t</a:t>
            </a:r>
            <a:r>
              <a:rPr lang="en-IN" b="0" i="0" dirty="0">
                <a:solidFill>
                  <a:srgbClr val="202122"/>
                </a:solidFill>
                <a:effectLst/>
                <a:latin typeface="Arial" panose="020B0604020202020204" pitchFamily="34" charset="0"/>
              </a:rPr>
              <a:t>) and describes a quadratic </a:t>
            </a:r>
            <a:r>
              <a:rPr lang="en-IN" b="0" i="0" dirty="0" err="1">
                <a:solidFill>
                  <a:srgbClr val="202122"/>
                </a:solidFill>
                <a:effectLst/>
                <a:latin typeface="Arial" panose="020B0604020202020204" pitchFamily="34" charset="0"/>
              </a:rPr>
              <a:t>Bézier</a:t>
            </a:r>
            <a:r>
              <a:rPr lang="en-IN" b="0" i="0" dirty="0">
                <a:solidFill>
                  <a:srgbClr val="202122"/>
                </a:solidFill>
                <a:effectLst/>
                <a:latin typeface="Arial" panose="020B0604020202020204" pitchFamily="34" charset="0"/>
              </a:rPr>
              <a:t> curve.</a:t>
            </a:r>
          </a:p>
        </p:txBody>
      </p:sp>
      <p:sp>
        <p:nvSpPr>
          <p:cNvPr id="5" name="Rectangle 4">
            <a:extLst>
              <a:ext uri="{FF2B5EF4-FFF2-40B4-BE49-F238E27FC236}">
                <a16:creationId xmlns:a16="http://schemas.microsoft.com/office/drawing/2014/main" id="{E79DEA92-3DB8-3FD3-9DC5-124314C357C1}"/>
              </a:ext>
            </a:extLst>
          </p:cNvPr>
          <p:cNvSpPr>
            <a:spLocks noChangeArrowheads="1"/>
          </p:cNvSpPr>
          <p:nvPr/>
        </p:nvSpPr>
        <p:spPr bwMode="auto">
          <a:xfrm>
            <a:off x="562897" y="35185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B8CEE95-FD48-4516-5729-E7BB22DFEF07}"/>
              </a:ext>
            </a:extLst>
          </p:cNvPr>
          <p:cNvGraphicFramePr>
            <a:graphicFrameLocks noGrp="1"/>
          </p:cNvGraphicFramePr>
          <p:nvPr>
            <p:extLst>
              <p:ext uri="{D42A27DB-BD31-4B8C-83A1-F6EECF244321}">
                <p14:modId xmlns:p14="http://schemas.microsoft.com/office/powerpoint/2010/main" val="3148396985"/>
              </p:ext>
            </p:extLst>
          </p:nvPr>
        </p:nvGraphicFramePr>
        <p:xfrm>
          <a:off x="884902" y="4028730"/>
          <a:ext cx="10515600" cy="2576978"/>
        </p:xfrm>
        <a:graphic>
          <a:graphicData uri="http://schemas.openxmlformats.org/drawingml/2006/table">
            <a:tbl>
              <a:tblPr/>
              <a:tblGrid>
                <a:gridCol w="3505200">
                  <a:extLst>
                    <a:ext uri="{9D8B030D-6E8A-4147-A177-3AD203B41FA5}">
                      <a16:colId xmlns:a16="http://schemas.microsoft.com/office/drawing/2014/main" val="2474393441"/>
                    </a:ext>
                  </a:extLst>
                </a:gridCol>
                <a:gridCol w="3505200">
                  <a:extLst>
                    <a:ext uri="{9D8B030D-6E8A-4147-A177-3AD203B41FA5}">
                      <a16:colId xmlns:a16="http://schemas.microsoft.com/office/drawing/2014/main" val="1904241539"/>
                    </a:ext>
                  </a:extLst>
                </a:gridCol>
                <a:gridCol w="3505200">
                  <a:extLst>
                    <a:ext uri="{9D8B030D-6E8A-4147-A177-3AD203B41FA5}">
                      <a16:colId xmlns:a16="http://schemas.microsoft.com/office/drawing/2014/main" val="1809939390"/>
                    </a:ext>
                  </a:extLst>
                </a:gridCol>
              </a:tblGrid>
              <a:tr h="1936898">
                <a:tc>
                  <a:txBody>
                    <a:bodyPr/>
                    <a:lstStyle/>
                    <a:p>
                      <a:endParaRPr lang="en-IN">
                        <a:effectLst/>
                      </a:endParaRPr>
                    </a:p>
                  </a:txBody>
                  <a:tcPr>
                    <a:lnL>
                      <a:noFill/>
                    </a:lnL>
                    <a:lnR>
                      <a:noFill/>
                    </a:lnR>
                    <a:lnT>
                      <a:noFill/>
                    </a:lnT>
                    <a:lnB w="7620" cap="flat" cmpd="sng" algn="ctr">
                      <a:solidFill>
                        <a:srgbClr val="22FF22"/>
                      </a:solidFill>
                      <a:prstDash val="solid"/>
                      <a:round/>
                      <a:headEnd type="none" w="med" len="med"/>
                      <a:tailEnd type="none" w="med" len="med"/>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endParaRPr lang="en-IN">
                        <a:effectLst/>
                      </a:endParaRPr>
                    </a:p>
                  </a:txBody>
                  <a:tcPr>
                    <a:lnL>
                      <a:noFill/>
                    </a:lnL>
                    <a:lnR>
                      <a:noFill/>
                    </a:lnR>
                    <a:lnT>
                      <a:noFill/>
                    </a:lnT>
                    <a:lnB w="7620" cap="flat" cmpd="sng" algn="ctr">
                      <a:solidFill>
                        <a:srgbClr val="22FF22"/>
                      </a:solidFill>
                      <a:prstDash val="solid"/>
                      <a:round/>
                      <a:headEnd type="none" w="med" len="med"/>
                      <a:tailEnd type="none" w="med" len="med"/>
                    </a:lnB>
                    <a:solidFill>
                      <a:srgbClr val="FFFFFF"/>
                    </a:solidFill>
                  </a:tcPr>
                </a:tc>
                <a:extLst>
                  <a:ext uri="{0D108BD9-81ED-4DB2-BD59-A6C34878D82A}">
                    <a16:rowId xmlns:a16="http://schemas.microsoft.com/office/drawing/2014/main" val="4235795404"/>
                  </a:ext>
                </a:extLst>
              </a:tr>
              <a:tr h="0">
                <a:tc>
                  <a:txBody>
                    <a:bodyPr/>
                    <a:lstStyle/>
                    <a:p>
                      <a:r>
                        <a:rPr lang="en-US"/>
                        <a:t>Construction of a quadratic Bézier curve</a:t>
                      </a:r>
                    </a:p>
                  </a:txBody>
                  <a:tcPr>
                    <a:lnL>
                      <a:noFill/>
                    </a:lnL>
                    <a:lnR>
                      <a:noFill/>
                    </a:lnR>
                    <a:lnT w="7620" cap="flat" cmpd="sng" algn="ctr">
                      <a:solidFill>
                        <a:srgbClr val="22FF22"/>
                      </a:solidFill>
                      <a:prstDash val="solid"/>
                      <a:round/>
                      <a:headEnd type="none" w="med" len="med"/>
                      <a:tailEnd type="none" w="med" len="med"/>
                    </a:lnT>
                    <a:lnB>
                      <a:noFill/>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r>
                        <a:rPr lang="en-US" dirty="0"/>
                        <a:t>Animation of a quadratic </a:t>
                      </a:r>
                      <a:r>
                        <a:rPr lang="en-US" dirty="0" err="1"/>
                        <a:t>Bézier</a:t>
                      </a:r>
                      <a:r>
                        <a:rPr lang="en-US" dirty="0"/>
                        <a:t> curve, </a:t>
                      </a:r>
                      <a:r>
                        <a:rPr lang="en-US" i="1" dirty="0"/>
                        <a:t>t</a:t>
                      </a:r>
                      <a:r>
                        <a:rPr lang="en-US" dirty="0"/>
                        <a:t> in [0,1]</a:t>
                      </a:r>
                    </a:p>
                  </a:txBody>
                  <a:tcPr>
                    <a:lnL>
                      <a:noFill/>
                    </a:lnL>
                    <a:lnR>
                      <a:noFill/>
                    </a:lnR>
                    <a:lnT w="7620" cap="flat" cmpd="sng" algn="ctr">
                      <a:solidFill>
                        <a:srgbClr val="22FF22"/>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8689872"/>
                  </a:ext>
                </a:extLst>
              </a:tr>
            </a:tbl>
          </a:graphicData>
        </a:graphic>
      </p:graphicFrame>
      <p:pic>
        <p:nvPicPr>
          <p:cNvPr id="4101" name="Picture 5" descr="Construction of a quadratic Bézier curve">
            <a:extLst>
              <a:ext uri="{FF2B5EF4-FFF2-40B4-BE49-F238E27FC236}">
                <a16:creationId xmlns:a16="http://schemas.microsoft.com/office/drawing/2014/main" id="{8D41C247-FF7A-06E9-109F-1EA4342ED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9" y="3180523"/>
            <a:ext cx="5724936" cy="23853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imation of a quadratic Bézier curve, t in [0,1]">
            <a:extLst>
              <a:ext uri="{FF2B5EF4-FFF2-40B4-BE49-F238E27FC236}">
                <a16:creationId xmlns:a16="http://schemas.microsoft.com/office/drawing/2014/main" id="{3947AC6A-364D-B6EB-1866-EF02B965D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236" y="2643441"/>
            <a:ext cx="6823088" cy="28429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47DFC69B-59A1-D6BC-7427-84F4E29A131E}"/>
              </a:ext>
            </a:extLst>
          </p:cNvPr>
          <p:cNvSpPr>
            <a:spLocks noChangeArrowheads="1"/>
          </p:cNvSpPr>
          <p:nvPr/>
        </p:nvSpPr>
        <p:spPr bwMode="auto">
          <a:xfrm>
            <a:off x="838200" y="3498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8253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2CBB57-9411-A7F9-7FBA-E27B395E2869}"/>
              </a:ext>
            </a:extLst>
          </p:cNvPr>
          <p:cNvGraphicFramePr>
            <a:graphicFrameLocks noGrp="1"/>
          </p:cNvGraphicFramePr>
          <p:nvPr>
            <p:extLst>
              <p:ext uri="{D42A27DB-BD31-4B8C-83A1-F6EECF244321}">
                <p14:modId xmlns:p14="http://schemas.microsoft.com/office/powerpoint/2010/main" val="3318413869"/>
              </p:ext>
            </p:extLst>
          </p:nvPr>
        </p:nvGraphicFramePr>
        <p:xfrm>
          <a:off x="562897" y="4678246"/>
          <a:ext cx="10515600" cy="2097165"/>
        </p:xfrm>
        <a:graphic>
          <a:graphicData uri="http://schemas.openxmlformats.org/drawingml/2006/table">
            <a:tbl>
              <a:tblPr/>
              <a:tblGrid>
                <a:gridCol w="3505200">
                  <a:extLst>
                    <a:ext uri="{9D8B030D-6E8A-4147-A177-3AD203B41FA5}">
                      <a16:colId xmlns:a16="http://schemas.microsoft.com/office/drawing/2014/main" val="4244063655"/>
                    </a:ext>
                  </a:extLst>
                </a:gridCol>
                <a:gridCol w="3505200">
                  <a:extLst>
                    <a:ext uri="{9D8B030D-6E8A-4147-A177-3AD203B41FA5}">
                      <a16:colId xmlns:a16="http://schemas.microsoft.com/office/drawing/2014/main" val="2656202768"/>
                    </a:ext>
                  </a:extLst>
                </a:gridCol>
                <a:gridCol w="3505200">
                  <a:extLst>
                    <a:ext uri="{9D8B030D-6E8A-4147-A177-3AD203B41FA5}">
                      <a16:colId xmlns:a16="http://schemas.microsoft.com/office/drawing/2014/main" val="573580271"/>
                    </a:ext>
                  </a:extLst>
                </a:gridCol>
              </a:tblGrid>
              <a:tr h="1457085">
                <a:tc>
                  <a:txBody>
                    <a:bodyPr/>
                    <a:lstStyle/>
                    <a:p>
                      <a:endParaRPr lang="en-IN">
                        <a:effectLst/>
                      </a:endParaRPr>
                    </a:p>
                  </a:txBody>
                  <a:tcPr>
                    <a:lnL>
                      <a:noFill/>
                    </a:lnL>
                    <a:lnR>
                      <a:noFill/>
                    </a:lnR>
                    <a:lnT>
                      <a:noFill/>
                    </a:lnT>
                    <a:lnB w="7620" cap="flat" cmpd="sng" algn="ctr">
                      <a:solidFill>
                        <a:srgbClr val="2222FF"/>
                      </a:solidFill>
                      <a:prstDash val="solid"/>
                      <a:round/>
                      <a:headEnd type="none" w="med" len="med"/>
                      <a:tailEnd type="none" w="med" len="med"/>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endParaRPr lang="en-IN">
                        <a:effectLst/>
                      </a:endParaRPr>
                    </a:p>
                  </a:txBody>
                  <a:tcPr>
                    <a:lnL>
                      <a:noFill/>
                    </a:lnL>
                    <a:lnR>
                      <a:noFill/>
                    </a:lnR>
                    <a:lnT>
                      <a:noFill/>
                    </a:lnT>
                    <a:lnB w="7620" cap="flat" cmpd="sng" algn="ctr">
                      <a:solidFill>
                        <a:srgbClr val="2222FF"/>
                      </a:solidFill>
                      <a:prstDash val="solid"/>
                      <a:round/>
                      <a:headEnd type="none" w="med" len="med"/>
                      <a:tailEnd type="none" w="med" len="med"/>
                    </a:lnB>
                    <a:solidFill>
                      <a:srgbClr val="FFFFFF"/>
                    </a:solidFill>
                  </a:tcPr>
                </a:tc>
                <a:extLst>
                  <a:ext uri="{0D108BD9-81ED-4DB2-BD59-A6C34878D82A}">
                    <a16:rowId xmlns:a16="http://schemas.microsoft.com/office/drawing/2014/main" val="2213343647"/>
                  </a:ext>
                </a:extLst>
              </a:tr>
              <a:tr h="0">
                <a:tc>
                  <a:txBody>
                    <a:bodyPr/>
                    <a:lstStyle/>
                    <a:p>
                      <a:r>
                        <a:rPr lang="en-US" dirty="0"/>
                        <a:t>Construction of a cubic </a:t>
                      </a:r>
                      <a:r>
                        <a:rPr lang="en-US" dirty="0" err="1"/>
                        <a:t>Bézier</a:t>
                      </a:r>
                      <a:r>
                        <a:rPr lang="en-US" dirty="0"/>
                        <a:t> curve</a:t>
                      </a:r>
                    </a:p>
                  </a:txBody>
                  <a:tcPr>
                    <a:lnL>
                      <a:noFill/>
                    </a:lnL>
                    <a:lnR>
                      <a:noFill/>
                    </a:lnR>
                    <a:lnT w="7620" cap="flat" cmpd="sng" algn="ctr">
                      <a:solidFill>
                        <a:srgbClr val="2222FF"/>
                      </a:solidFill>
                      <a:prstDash val="solid"/>
                      <a:round/>
                      <a:headEnd type="none" w="med" len="med"/>
                      <a:tailEnd type="none" w="med" len="med"/>
                    </a:lnT>
                    <a:lnB>
                      <a:noFill/>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r>
                        <a:rPr lang="en-US" dirty="0"/>
                        <a:t>Animation of a cubic </a:t>
                      </a:r>
                      <a:r>
                        <a:rPr lang="en-US" dirty="0" err="1"/>
                        <a:t>Bézier</a:t>
                      </a:r>
                      <a:r>
                        <a:rPr lang="en-US" dirty="0"/>
                        <a:t> curve, </a:t>
                      </a:r>
                      <a:r>
                        <a:rPr lang="en-US" i="1" dirty="0"/>
                        <a:t>t</a:t>
                      </a:r>
                      <a:r>
                        <a:rPr lang="en-US" dirty="0"/>
                        <a:t> in [0,1]</a:t>
                      </a:r>
                    </a:p>
                  </a:txBody>
                  <a:tcPr>
                    <a:lnL>
                      <a:noFill/>
                    </a:lnL>
                    <a:lnR>
                      <a:noFill/>
                    </a:lnR>
                    <a:lnT w="7620" cap="flat" cmpd="sng" algn="ctr">
                      <a:solidFill>
                        <a:srgbClr val="2222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89635847"/>
                  </a:ext>
                </a:extLst>
              </a:tr>
            </a:tbl>
          </a:graphicData>
        </a:graphic>
      </p:graphicFrame>
      <p:pic>
        <p:nvPicPr>
          <p:cNvPr id="4098" name="Picture 2" descr="Construction of a cubic Bézier curve">
            <a:extLst>
              <a:ext uri="{FF2B5EF4-FFF2-40B4-BE49-F238E27FC236}">
                <a16:creationId xmlns:a16="http://schemas.microsoft.com/office/drawing/2014/main" id="{0A47082A-10B7-4507-D35C-003A603AE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31" y="2745616"/>
            <a:ext cx="5033192" cy="209716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Animation of a cubic Bézier curve, t in [0,1]">
            <a:extLst>
              <a:ext uri="{FF2B5EF4-FFF2-40B4-BE49-F238E27FC236}">
                <a16:creationId xmlns:a16="http://schemas.microsoft.com/office/drawing/2014/main" id="{92F9170B-EF8E-CA83-A3A5-2799A7EA4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450" y="2745616"/>
            <a:ext cx="6196219" cy="2581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83BE51-506C-D640-D0AB-44E09536AA42}"/>
              </a:ext>
            </a:extLst>
          </p:cNvPr>
          <p:cNvSpPr txBox="1"/>
          <p:nvPr/>
        </p:nvSpPr>
        <p:spPr>
          <a:xfrm>
            <a:off x="845573" y="277280"/>
            <a:ext cx="9861755" cy="1631216"/>
          </a:xfrm>
          <a:prstGeom prst="rect">
            <a:avLst/>
          </a:prstGeom>
          <a:noFill/>
        </p:spPr>
        <p:txBody>
          <a:bodyPr wrap="square">
            <a:spAutoFit/>
          </a:bodyPr>
          <a:lstStyle/>
          <a:p>
            <a:pPr algn="l"/>
            <a:r>
              <a:rPr lang="en-US" sz="2800" b="1" i="0" dirty="0">
                <a:effectLst/>
                <a:latin typeface="inherit"/>
              </a:rPr>
              <a:t>Higher-order curves</a:t>
            </a:r>
          </a:p>
          <a:p>
            <a:pPr algn="l"/>
            <a:r>
              <a:rPr lang="en-US" b="0" i="0" dirty="0">
                <a:solidFill>
                  <a:srgbClr val="202122"/>
                </a:solidFill>
                <a:effectLst/>
                <a:latin typeface="Arial" panose="020B0604020202020204" pitchFamily="34" charset="0"/>
              </a:rPr>
              <a:t>For higher-order curves one needs correspondingly more intermediate points.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For cubic curves one can construct intermediate points </a:t>
            </a:r>
            <a:r>
              <a:rPr lang="en-US" b="1" i="0" dirty="0">
                <a:solidFill>
                  <a:srgbClr val="202122"/>
                </a:solidFill>
                <a:effectLst/>
                <a:latin typeface="Arial" panose="020B0604020202020204" pitchFamily="34" charset="0"/>
              </a:rPr>
              <a:t>Q</a:t>
            </a:r>
            <a:r>
              <a:rPr lang="en-US" b="0" i="0" baseline="-25000" dirty="0">
                <a:solidFill>
                  <a:srgbClr val="202122"/>
                </a:solidFill>
                <a:effectLst/>
                <a:latin typeface="Arial" panose="020B0604020202020204" pitchFamily="34" charset="0"/>
              </a:rPr>
              <a:t>0</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Q</a:t>
            </a:r>
            <a:r>
              <a:rPr lang="en-US" b="0" i="0" baseline="-25000" dirty="0">
                <a:solidFill>
                  <a:srgbClr val="202122"/>
                </a:solidFill>
                <a:effectLst/>
                <a:latin typeface="Arial" panose="020B0604020202020204" pitchFamily="34" charset="0"/>
              </a:rPr>
              <a:t>1</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Q</a:t>
            </a:r>
            <a:r>
              <a:rPr lang="en-US" b="0" i="0" baseline="-25000" dirty="0">
                <a:solidFill>
                  <a:srgbClr val="202122"/>
                </a:solidFill>
                <a:effectLst/>
                <a:latin typeface="Arial" panose="020B0604020202020204" pitchFamily="34" charset="0"/>
              </a:rPr>
              <a:t>2</a:t>
            </a:r>
            <a:r>
              <a:rPr lang="en-US" b="0" i="0" dirty="0">
                <a:solidFill>
                  <a:srgbClr val="202122"/>
                </a:solidFill>
                <a:effectLst/>
                <a:latin typeface="Arial" panose="020B0604020202020204" pitchFamily="34" charset="0"/>
              </a:rPr>
              <a:t> that describe linear </a:t>
            </a:r>
            <a:r>
              <a:rPr lang="en-US" b="0" i="0" dirty="0" err="1">
                <a:solidFill>
                  <a:srgbClr val="202122"/>
                </a:solidFill>
                <a:effectLst/>
                <a:latin typeface="Arial" panose="020B0604020202020204" pitchFamily="34" charset="0"/>
              </a:rPr>
              <a:t>Bézier</a:t>
            </a:r>
            <a:r>
              <a:rPr lang="en-US" b="0" i="0" dirty="0">
                <a:solidFill>
                  <a:srgbClr val="202122"/>
                </a:solidFill>
                <a:effectLst/>
                <a:latin typeface="Arial" panose="020B0604020202020204" pitchFamily="34" charset="0"/>
              </a:rPr>
              <a:t> curves, and points </a:t>
            </a:r>
            <a:r>
              <a:rPr lang="en-US" b="1" i="0" dirty="0">
                <a:solidFill>
                  <a:srgbClr val="202122"/>
                </a:solidFill>
                <a:effectLst/>
                <a:latin typeface="Arial" panose="020B0604020202020204" pitchFamily="34" charset="0"/>
              </a:rPr>
              <a:t>R</a:t>
            </a:r>
            <a:r>
              <a:rPr lang="en-US" b="0" i="0" baseline="-25000" dirty="0">
                <a:solidFill>
                  <a:srgbClr val="202122"/>
                </a:solidFill>
                <a:effectLst/>
                <a:latin typeface="Arial" panose="020B0604020202020204" pitchFamily="34" charset="0"/>
              </a:rPr>
              <a:t>0</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R</a:t>
            </a:r>
            <a:r>
              <a:rPr lang="en-US" b="0" i="0" baseline="-25000" dirty="0">
                <a:solidFill>
                  <a:srgbClr val="202122"/>
                </a:solidFill>
                <a:effectLst/>
                <a:latin typeface="Arial" panose="020B0604020202020204" pitchFamily="34" charset="0"/>
              </a:rPr>
              <a:t>1</a:t>
            </a:r>
            <a:r>
              <a:rPr lang="en-US" b="0" i="0" dirty="0">
                <a:solidFill>
                  <a:srgbClr val="202122"/>
                </a:solidFill>
                <a:effectLst/>
                <a:latin typeface="Arial" panose="020B0604020202020204" pitchFamily="34" charset="0"/>
              </a:rPr>
              <a:t> that describe quadratic </a:t>
            </a:r>
            <a:r>
              <a:rPr lang="en-US" b="0" i="0" dirty="0" err="1">
                <a:solidFill>
                  <a:srgbClr val="202122"/>
                </a:solidFill>
                <a:effectLst/>
                <a:latin typeface="Arial" panose="020B0604020202020204" pitchFamily="34" charset="0"/>
              </a:rPr>
              <a:t>Bézier</a:t>
            </a:r>
            <a:r>
              <a:rPr lang="en-US" b="0" i="0" dirty="0">
                <a:solidFill>
                  <a:srgbClr val="202122"/>
                </a:solidFill>
                <a:effectLst/>
                <a:latin typeface="Arial" panose="020B0604020202020204" pitchFamily="34" charset="0"/>
              </a:rPr>
              <a:t> curves:</a:t>
            </a:r>
          </a:p>
        </p:txBody>
      </p:sp>
    </p:spTree>
    <p:extLst>
      <p:ext uri="{BB962C8B-B14F-4D97-AF65-F5344CB8AC3E}">
        <p14:creationId xmlns:p14="http://schemas.microsoft.com/office/powerpoint/2010/main" val="1655695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79DA3-2429-6280-B5EE-DCB2E9837C53}"/>
              </a:ext>
            </a:extLst>
          </p:cNvPr>
          <p:cNvSpPr txBox="1"/>
          <p:nvPr/>
        </p:nvSpPr>
        <p:spPr>
          <a:xfrm>
            <a:off x="786581" y="631411"/>
            <a:ext cx="6096000" cy="400110"/>
          </a:xfrm>
          <a:prstGeom prst="rect">
            <a:avLst/>
          </a:prstGeom>
          <a:noFill/>
        </p:spPr>
        <p:txBody>
          <a:bodyPr wrap="square">
            <a:spAutoFit/>
          </a:bodyPr>
          <a:lstStyle/>
          <a:p>
            <a:r>
              <a:rPr lang="en-IN" sz="2000" b="0" i="0" dirty="0">
                <a:solidFill>
                  <a:srgbClr val="202122"/>
                </a:solidFill>
                <a:effectLst/>
                <a:latin typeface="Arial" panose="020B0604020202020204" pitchFamily="34" charset="0"/>
              </a:rPr>
              <a:t>fourth-order curves</a:t>
            </a:r>
            <a:endParaRPr lang="en-IN" sz="2000" dirty="0"/>
          </a:p>
        </p:txBody>
      </p:sp>
      <p:graphicFrame>
        <p:nvGraphicFramePr>
          <p:cNvPr id="4" name="Table 3">
            <a:extLst>
              <a:ext uri="{FF2B5EF4-FFF2-40B4-BE49-F238E27FC236}">
                <a16:creationId xmlns:a16="http://schemas.microsoft.com/office/drawing/2014/main" id="{FF12DDF6-39D1-427F-D9E3-DA4B2CFA52E7}"/>
              </a:ext>
            </a:extLst>
          </p:cNvPr>
          <p:cNvGraphicFramePr>
            <a:graphicFrameLocks noGrp="1"/>
          </p:cNvGraphicFramePr>
          <p:nvPr>
            <p:extLst>
              <p:ext uri="{D42A27DB-BD31-4B8C-83A1-F6EECF244321}">
                <p14:modId xmlns:p14="http://schemas.microsoft.com/office/powerpoint/2010/main" val="4066286383"/>
              </p:ext>
            </p:extLst>
          </p:nvPr>
        </p:nvGraphicFramePr>
        <p:xfrm>
          <a:off x="838200" y="4555103"/>
          <a:ext cx="10515600" cy="1005840"/>
        </p:xfrm>
        <a:graphic>
          <a:graphicData uri="http://schemas.openxmlformats.org/drawingml/2006/table">
            <a:tbl>
              <a:tblPr/>
              <a:tblGrid>
                <a:gridCol w="3505200">
                  <a:extLst>
                    <a:ext uri="{9D8B030D-6E8A-4147-A177-3AD203B41FA5}">
                      <a16:colId xmlns:a16="http://schemas.microsoft.com/office/drawing/2014/main" val="1913535268"/>
                    </a:ext>
                  </a:extLst>
                </a:gridCol>
                <a:gridCol w="3505200">
                  <a:extLst>
                    <a:ext uri="{9D8B030D-6E8A-4147-A177-3AD203B41FA5}">
                      <a16:colId xmlns:a16="http://schemas.microsoft.com/office/drawing/2014/main" val="2824716095"/>
                    </a:ext>
                  </a:extLst>
                </a:gridCol>
                <a:gridCol w="3505200">
                  <a:extLst>
                    <a:ext uri="{9D8B030D-6E8A-4147-A177-3AD203B41FA5}">
                      <a16:colId xmlns:a16="http://schemas.microsoft.com/office/drawing/2014/main" val="2576982595"/>
                    </a:ext>
                  </a:extLst>
                </a:gridCol>
              </a:tblGrid>
              <a:tr h="0">
                <a:tc>
                  <a:txBody>
                    <a:bodyPr/>
                    <a:lstStyle/>
                    <a:p>
                      <a:endParaRPr lang="en-IN">
                        <a:effectLst/>
                      </a:endParaRPr>
                    </a:p>
                  </a:txBody>
                  <a:tcPr>
                    <a:lnL>
                      <a:noFill/>
                    </a:lnL>
                    <a:lnR>
                      <a:noFill/>
                    </a:lnR>
                    <a:lnT>
                      <a:noFill/>
                    </a:lnT>
                    <a:lnB w="7620" cap="flat" cmpd="sng" algn="ctr">
                      <a:solidFill>
                        <a:srgbClr val="FF22FF"/>
                      </a:solidFill>
                      <a:prstDash val="solid"/>
                      <a:round/>
                      <a:headEnd type="none" w="med" len="med"/>
                      <a:tailEnd type="none" w="med" len="med"/>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endParaRPr lang="en-IN">
                        <a:effectLst/>
                      </a:endParaRPr>
                    </a:p>
                  </a:txBody>
                  <a:tcPr>
                    <a:lnL>
                      <a:noFill/>
                    </a:lnL>
                    <a:lnR>
                      <a:noFill/>
                    </a:lnR>
                    <a:lnT>
                      <a:noFill/>
                    </a:lnT>
                    <a:lnB w="7620" cap="flat" cmpd="sng" algn="ctr">
                      <a:solidFill>
                        <a:srgbClr val="FF22FF"/>
                      </a:solidFill>
                      <a:prstDash val="solid"/>
                      <a:round/>
                      <a:headEnd type="none" w="med" len="med"/>
                      <a:tailEnd type="none" w="med" len="med"/>
                    </a:lnB>
                    <a:solidFill>
                      <a:srgbClr val="FFFFFF"/>
                    </a:solidFill>
                  </a:tcPr>
                </a:tc>
                <a:extLst>
                  <a:ext uri="{0D108BD9-81ED-4DB2-BD59-A6C34878D82A}">
                    <a16:rowId xmlns:a16="http://schemas.microsoft.com/office/drawing/2014/main" val="291601648"/>
                  </a:ext>
                </a:extLst>
              </a:tr>
              <a:tr h="0">
                <a:tc>
                  <a:txBody>
                    <a:bodyPr/>
                    <a:lstStyle/>
                    <a:p>
                      <a:r>
                        <a:rPr lang="en-US" dirty="0"/>
                        <a:t>Construction of a quartic </a:t>
                      </a:r>
                      <a:r>
                        <a:rPr lang="en-US" dirty="0" err="1"/>
                        <a:t>Bézier</a:t>
                      </a:r>
                      <a:r>
                        <a:rPr lang="en-US" dirty="0"/>
                        <a:t> curve</a:t>
                      </a:r>
                    </a:p>
                  </a:txBody>
                  <a:tcPr>
                    <a:lnL>
                      <a:noFill/>
                    </a:lnL>
                    <a:lnR>
                      <a:noFill/>
                    </a:lnR>
                    <a:lnT w="7620" cap="flat" cmpd="sng" algn="ctr">
                      <a:solidFill>
                        <a:srgbClr val="FF22FF"/>
                      </a:solidFill>
                      <a:prstDash val="solid"/>
                      <a:round/>
                      <a:headEnd type="none" w="med" len="med"/>
                      <a:tailEnd type="none" w="med" len="med"/>
                    </a:lnT>
                    <a:lnB>
                      <a:noFill/>
                    </a:lnB>
                    <a:solidFill>
                      <a:srgbClr val="FFFFFF"/>
                    </a:solidFill>
                  </a:tcPr>
                </a:tc>
                <a:tc>
                  <a:txBody>
                    <a:bodyPr/>
                    <a:lstStyle/>
                    <a:p>
                      <a:endParaRPr lang="en-IN"/>
                    </a:p>
                  </a:txBody>
                  <a:tcPr>
                    <a:lnL>
                      <a:noFill/>
                    </a:lnL>
                    <a:lnR>
                      <a:noFill/>
                    </a:lnR>
                    <a:lnT>
                      <a:noFill/>
                    </a:lnT>
                    <a:lnB>
                      <a:noFill/>
                    </a:lnB>
                    <a:solidFill>
                      <a:srgbClr val="FFFFFF"/>
                    </a:solidFill>
                  </a:tcPr>
                </a:tc>
                <a:tc>
                  <a:txBody>
                    <a:bodyPr/>
                    <a:lstStyle/>
                    <a:p>
                      <a:r>
                        <a:rPr lang="en-US" dirty="0"/>
                        <a:t>Animation of a quartic </a:t>
                      </a:r>
                      <a:r>
                        <a:rPr lang="en-US" dirty="0" err="1"/>
                        <a:t>Bézier</a:t>
                      </a:r>
                      <a:r>
                        <a:rPr lang="en-US" dirty="0"/>
                        <a:t> curve, </a:t>
                      </a:r>
                      <a:r>
                        <a:rPr lang="en-US" i="1" dirty="0"/>
                        <a:t>t</a:t>
                      </a:r>
                      <a:r>
                        <a:rPr lang="en-US" dirty="0"/>
                        <a:t> in [0,1]</a:t>
                      </a:r>
                    </a:p>
                  </a:txBody>
                  <a:tcPr>
                    <a:lnL>
                      <a:noFill/>
                    </a:lnL>
                    <a:lnR>
                      <a:noFill/>
                    </a:lnR>
                    <a:lnT w="7620" cap="flat" cmpd="sng" algn="ctr">
                      <a:solidFill>
                        <a:srgbClr val="FF22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04552882"/>
                  </a:ext>
                </a:extLst>
              </a:tr>
            </a:tbl>
          </a:graphicData>
        </a:graphic>
      </p:graphicFrame>
      <p:pic>
        <p:nvPicPr>
          <p:cNvPr id="6146" name="Picture 2" descr="Construction of a quartic Bézier curve">
            <a:extLst>
              <a:ext uri="{FF2B5EF4-FFF2-40B4-BE49-F238E27FC236}">
                <a16:creationId xmlns:a16="http://schemas.microsoft.com/office/drawing/2014/main" id="{A18DF0E0-6D1A-4F61-9A2E-427AB5BB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2" y="2167286"/>
            <a:ext cx="5283151" cy="2201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Animation of a quartic Bézier curve, t in [0,1]">
            <a:extLst>
              <a:ext uri="{FF2B5EF4-FFF2-40B4-BE49-F238E27FC236}">
                <a16:creationId xmlns:a16="http://schemas.microsoft.com/office/drawing/2014/main" id="{6ED05D27-23A3-B9BE-2818-C2B446F36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787" y="1825676"/>
            <a:ext cx="6281068" cy="2617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B370FB-C112-74CF-ACF4-49F40CDFD1F6}"/>
              </a:ext>
            </a:extLst>
          </p:cNvPr>
          <p:cNvSpPr>
            <a:spLocks noChangeArrowheads="1"/>
          </p:cNvSpPr>
          <p:nvPr/>
        </p:nvSpPr>
        <p:spPr bwMode="auto">
          <a:xfrm>
            <a:off x="838200" y="3498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76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9731-A481-34D6-ED01-4F5FED942E10}"/>
              </a:ext>
            </a:extLst>
          </p:cNvPr>
          <p:cNvSpPr>
            <a:spLocks noGrp="1"/>
          </p:cNvSpPr>
          <p:nvPr>
            <p:ph type="title"/>
          </p:nvPr>
        </p:nvSpPr>
        <p:spPr/>
        <p:txBody>
          <a:bodyPr/>
          <a:lstStyle/>
          <a:p>
            <a:r>
              <a:rPr lang="en-IN" dirty="0"/>
              <a:t>Surfaces</a:t>
            </a:r>
          </a:p>
        </p:txBody>
      </p:sp>
      <p:sp>
        <p:nvSpPr>
          <p:cNvPr id="3" name="Content Placeholder 2">
            <a:extLst>
              <a:ext uri="{FF2B5EF4-FFF2-40B4-BE49-F238E27FC236}">
                <a16:creationId xmlns:a16="http://schemas.microsoft.com/office/drawing/2014/main" id="{725E62EA-DF2A-058E-2D09-1A8EFB286664}"/>
              </a:ext>
            </a:extLst>
          </p:cNvPr>
          <p:cNvSpPr>
            <a:spLocks noGrp="1"/>
          </p:cNvSpPr>
          <p:nvPr>
            <p:ph idx="1"/>
          </p:nvPr>
        </p:nvSpPr>
        <p:spPr/>
        <p:txBody>
          <a:bodyPr>
            <a:normAutofit/>
          </a:bodyPr>
          <a:lstStyle/>
          <a:p>
            <a:r>
              <a:rPr lang="en-IN" sz="3200" dirty="0"/>
              <a:t>Polygon Mesh Surface </a:t>
            </a:r>
          </a:p>
          <a:p>
            <a:r>
              <a:rPr lang="en-IN" sz="3200" dirty="0"/>
              <a:t>Parametric Surface</a:t>
            </a:r>
          </a:p>
          <a:p>
            <a:r>
              <a:rPr lang="en-IN" sz="3200" dirty="0"/>
              <a:t>Quadric Surface</a:t>
            </a:r>
          </a:p>
        </p:txBody>
      </p:sp>
    </p:spTree>
    <p:extLst>
      <p:ext uri="{BB962C8B-B14F-4D97-AF65-F5344CB8AC3E}">
        <p14:creationId xmlns:p14="http://schemas.microsoft.com/office/powerpoint/2010/main" val="853238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5F417F-3BA1-7823-AA0F-DE418B67BC5C}"/>
              </a:ext>
            </a:extLst>
          </p:cNvPr>
          <p:cNvSpPr txBox="1"/>
          <p:nvPr/>
        </p:nvSpPr>
        <p:spPr>
          <a:xfrm>
            <a:off x="953729" y="670740"/>
            <a:ext cx="6096000" cy="369332"/>
          </a:xfrm>
          <a:prstGeom prst="rect">
            <a:avLst/>
          </a:prstGeom>
          <a:noFill/>
        </p:spPr>
        <p:txBody>
          <a:bodyPr wrap="square">
            <a:spAutoFit/>
          </a:bodyPr>
          <a:lstStyle/>
          <a:p>
            <a:r>
              <a:rPr lang="en-IN" b="0" i="0" dirty="0">
                <a:solidFill>
                  <a:srgbClr val="202122"/>
                </a:solidFill>
                <a:effectLst/>
                <a:latin typeface="Arial" panose="020B0604020202020204" pitchFamily="34" charset="0"/>
              </a:rPr>
              <a:t>fifth-order curves</a:t>
            </a:r>
            <a:endParaRPr lang="en-IN" dirty="0"/>
          </a:p>
        </p:txBody>
      </p:sp>
      <p:pic>
        <p:nvPicPr>
          <p:cNvPr id="7170" name="Picture 2" descr="Animation of the construction of a fifth-order Bézier curve">
            <a:extLst>
              <a:ext uri="{FF2B5EF4-FFF2-40B4-BE49-F238E27FC236}">
                <a16:creationId xmlns:a16="http://schemas.microsoft.com/office/drawing/2014/main" id="{DEFCE750-9BB2-B94A-2019-E1A28329B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115" y="294969"/>
            <a:ext cx="7728156" cy="618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16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D05D5-411B-2D99-331A-94AD248FCF06}"/>
              </a:ext>
            </a:extLst>
          </p:cNvPr>
          <p:cNvSpPr txBox="1"/>
          <p:nvPr/>
        </p:nvSpPr>
        <p:spPr>
          <a:xfrm>
            <a:off x="1237420" y="397565"/>
            <a:ext cx="10629902" cy="584775"/>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rPr>
              <a:t>Geometric and Parametric Continuity </a:t>
            </a:r>
            <a:r>
              <a:rPr lang="en-IN" sz="3200" dirty="0"/>
              <a:t>(two curve segments)</a:t>
            </a:r>
          </a:p>
        </p:txBody>
      </p:sp>
      <p:pic>
        <p:nvPicPr>
          <p:cNvPr id="7" name="Picture 6">
            <a:extLst>
              <a:ext uri="{FF2B5EF4-FFF2-40B4-BE49-F238E27FC236}">
                <a16:creationId xmlns:a16="http://schemas.microsoft.com/office/drawing/2014/main" id="{6042A6E7-9A39-191B-2B16-325E27419AF1}"/>
              </a:ext>
            </a:extLst>
          </p:cNvPr>
          <p:cNvPicPr>
            <a:picLocks noChangeAspect="1"/>
          </p:cNvPicPr>
          <p:nvPr/>
        </p:nvPicPr>
        <p:blipFill>
          <a:blip r:embed="rId2"/>
          <a:stretch>
            <a:fillRect/>
          </a:stretch>
        </p:blipFill>
        <p:spPr>
          <a:xfrm>
            <a:off x="6532788" y="1409656"/>
            <a:ext cx="5295023" cy="2019344"/>
          </a:xfrm>
          <a:prstGeom prst="rect">
            <a:avLst/>
          </a:prstGeom>
        </p:spPr>
      </p:pic>
      <p:sp>
        <p:nvSpPr>
          <p:cNvPr id="3" name="TextBox 2">
            <a:extLst>
              <a:ext uri="{FF2B5EF4-FFF2-40B4-BE49-F238E27FC236}">
                <a16:creationId xmlns:a16="http://schemas.microsoft.com/office/drawing/2014/main" id="{8EA6A0DA-C423-8BE5-916B-81129C8E4BF0}"/>
              </a:ext>
            </a:extLst>
          </p:cNvPr>
          <p:cNvSpPr txBox="1"/>
          <p:nvPr/>
        </p:nvSpPr>
        <p:spPr>
          <a:xfrm>
            <a:off x="709605" y="1789361"/>
            <a:ext cx="5199582" cy="2677656"/>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rgbClr val="000000"/>
                </a:solidFill>
                <a:effectLst/>
                <a:latin typeface="Times New Roman" panose="02020603050405020304" pitchFamily="18" charset="0"/>
              </a:rPr>
              <a:t>C</a:t>
            </a:r>
            <a:r>
              <a:rPr lang="en-US" sz="2400" b="0" i="0" baseline="30000" dirty="0">
                <a:solidFill>
                  <a:srgbClr val="000000"/>
                </a:solidFill>
                <a:effectLst/>
                <a:latin typeface="Times New Roman" panose="02020603050405020304" pitchFamily="18" charset="0"/>
              </a:rPr>
              <a:t>0</a:t>
            </a:r>
            <a:r>
              <a:rPr lang="en-US" sz="2400" b="0" i="0" dirty="0">
                <a:solidFill>
                  <a:srgbClr val="000000"/>
                </a:solidFill>
                <a:effectLst/>
                <a:latin typeface="Times New Roman" panose="02020603050405020304" pitchFamily="18" charset="0"/>
              </a:rPr>
              <a:t>: curves are joined</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rPr>
              <a:t>C</a:t>
            </a:r>
            <a:r>
              <a:rPr lang="en-US" sz="2400" b="0" i="0" baseline="30000" dirty="0">
                <a:solidFill>
                  <a:srgbClr val="000000"/>
                </a:solidFill>
                <a:effectLst/>
                <a:latin typeface="Times New Roman" panose="02020603050405020304" pitchFamily="18" charset="0"/>
              </a:rPr>
              <a:t>1</a:t>
            </a:r>
            <a:r>
              <a:rPr lang="en-US" sz="2400" b="0" i="0" dirty="0">
                <a:solidFill>
                  <a:srgbClr val="000000"/>
                </a:solidFill>
                <a:effectLst/>
                <a:latin typeface="Times New Roman" panose="02020603050405020304" pitchFamily="18" charset="0"/>
              </a:rPr>
              <a:t>: first derivatives equal</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rPr>
              <a:t>C</a:t>
            </a:r>
            <a:r>
              <a:rPr lang="en-US" sz="2400" b="0" i="0" baseline="30000" dirty="0">
                <a:solidFill>
                  <a:srgbClr val="000000"/>
                </a:solidFill>
                <a:effectLst/>
                <a:latin typeface="Times New Roman" panose="02020603050405020304" pitchFamily="18" charset="0"/>
              </a:rPr>
              <a:t>2</a:t>
            </a:r>
            <a:r>
              <a:rPr lang="en-US" sz="2400" b="0" i="0" dirty="0">
                <a:solidFill>
                  <a:srgbClr val="000000"/>
                </a:solidFill>
                <a:effectLst/>
                <a:latin typeface="Times New Roman" panose="02020603050405020304" pitchFamily="18" charset="0"/>
              </a:rPr>
              <a:t>: first and second derivatives are equal</a:t>
            </a:r>
            <a:br>
              <a:rPr lang="en-US" sz="2400" b="0" i="0" dirty="0">
                <a:solidFill>
                  <a:srgbClr val="000000"/>
                </a:solidFill>
                <a:effectLst/>
                <a:latin typeface="Times New Roman" panose="02020603050405020304" pitchFamily="18" charset="0"/>
              </a:rPr>
            </a:br>
            <a:r>
              <a:rPr lang="en-US" sz="2400" b="0" i="0" dirty="0">
                <a:solidFill>
                  <a:srgbClr val="000000"/>
                </a:solidFill>
                <a:effectLst/>
                <a:latin typeface="Times New Roman" panose="02020603050405020304" pitchFamily="18" charset="0"/>
              </a:rPr>
              <a:t>If t is taken to be time, this implies that the acceleration is continuous.</a:t>
            </a:r>
          </a:p>
          <a:p>
            <a:pPr algn="l">
              <a:buFont typeface="Arial" panose="020B0604020202020204" pitchFamily="34" charset="0"/>
              <a:buChar char="•"/>
            </a:pPr>
            <a:r>
              <a:rPr lang="en-US" sz="2400" b="0" i="0" dirty="0">
                <a:solidFill>
                  <a:srgbClr val="000000"/>
                </a:solidFill>
                <a:effectLst/>
                <a:latin typeface="Times New Roman" panose="02020603050405020304" pitchFamily="18" charset="0"/>
              </a:rPr>
              <a:t>C</a:t>
            </a:r>
            <a:r>
              <a:rPr lang="en-US" sz="2400" b="0" i="0" baseline="30000" dirty="0">
                <a:solidFill>
                  <a:srgbClr val="000000"/>
                </a:solidFill>
                <a:effectLst/>
                <a:latin typeface="Times New Roman" panose="02020603050405020304" pitchFamily="18" charset="0"/>
              </a:rPr>
              <a:t>n</a:t>
            </a:r>
            <a:r>
              <a:rPr lang="en-US" sz="2400" b="0" i="0" dirty="0">
                <a:solidFill>
                  <a:srgbClr val="000000"/>
                </a:solidFill>
                <a:effectLst/>
                <a:latin typeface="Times New Roman" panose="02020603050405020304" pitchFamily="18" charset="0"/>
              </a:rPr>
              <a:t>: nth derivatives are equal</a:t>
            </a:r>
          </a:p>
        </p:txBody>
      </p:sp>
      <p:sp>
        <p:nvSpPr>
          <p:cNvPr id="4" name="TextBox 3">
            <a:extLst>
              <a:ext uri="{FF2B5EF4-FFF2-40B4-BE49-F238E27FC236}">
                <a16:creationId xmlns:a16="http://schemas.microsoft.com/office/drawing/2014/main" id="{7B82C807-C4E3-0B4C-AB60-5D78AE8DB928}"/>
              </a:ext>
            </a:extLst>
          </p:cNvPr>
          <p:cNvSpPr txBox="1"/>
          <p:nvPr/>
        </p:nvSpPr>
        <p:spPr>
          <a:xfrm>
            <a:off x="709605" y="1086490"/>
            <a:ext cx="6097656" cy="646331"/>
          </a:xfrm>
          <a:prstGeom prst="rect">
            <a:avLst/>
          </a:prstGeom>
          <a:noFill/>
        </p:spPr>
        <p:txBody>
          <a:bodyPr wrap="square">
            <a:spAutoFit/>
          </a:bodyPr>
          <a:lstStyle/>
          <a:p>
            <a:pPr algn="l"/>
            <a:r>
              <a:rPr lang="en-US" sz="3600" b="0" i="1" dirty="0">
                <a:solidFill>
                  <a:srgbClr val="000000"/>
                </a:solidFill>
                <a:effectLst/>
                <a:latin typeface="Times New Roman" panose="02020603050405020304" pitchFamily="18" charset="0"/>
              </a:rPr>
              <a:t>Parametric Continuity</a:t>
            </a:r>
          </a:p>
        </p:txBody>
      </p:sp>
      <p:sp>
        <p:nvSpPr>
          <p:cNvPr id="8" name="TextBox 7">
            <a:extLst>
              <a:ext uri="{FF2B5EF4-FFF2-40B4-BE49-F238E27FC236}">
                <a16:creationId xmlns:a16="http://schemas.microsoft.com/office/drawing/2014/main" id="{EED940D4-E134-6D52-1CF6-AC586EFD2A9E}"/>
              </a:ext>
            </a:extLst>
          </p:cNvPr>
          <p:cNvSpPr txBox="1"/>
          <p:nvPr/>
        </p:nvSpPr>
        <p:spPr>
          <a:xfrm>
            <a:off x="619431" y="4709680"/>
            <a:ext cx="10402529" cy="1569660"/>
          </a:xfrm>
          <a:prstGeom prst="rect">
            <a:avLst/>
          </a:prstGeom>
          <a:noFill/>
        </p:spPr>
        <p:txBody>
          <a:bodyPr wrap="square">
            <a:spAutoFit/>
          </a:bodyPr>
          <a:lstStyle/>
          <a:p>
            <a:pPr algn="l"/>
            <a:r>
              <a:rPr lang="en-US" sz="2400" b="0" i="0" dirty="0">
                <a:solidFill>
                  <a:srgbClr val="000000"/>
                </a:solidFill>
                <a:effectLst/>
                <a:latin typeface="Times New Roman" panose="02020603050405020304" pitchFamily="18" charset="0"/>
              </a:rPr>
              <a:t>As their names imply, geometric continuity requires the geometry to be continuous, while parametric continuity requires that the underlying parameterization be continuous as well. Parametric continuity of order n implies geometric continuity of order n, but not vice-versa.</a:t>
            </a:r>
          </a:p>
        </p:txBody>
      </p:sp>
    </p:spTree>
    <p:extLst>
      <p:ext uri="{BB962C8B-B14F-4D97-AF65-F5344CB8AC3E}">
        <p14:creationId xmlns:p14="http://schemas.microsoft.com/office/powerpoint/2010/main" val="549822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08BAD7-CE58-5345-5F3F-6CC662A64571}"/>
              </a:ext>
            </a:extLst>
          </p:cNvPr>
          <p:cNvSpPr txBox="1"/>
          <p:nvPr/>
        </p:nvSpPr>
        <p:spPr>
          <a:xfrm>
            <a:off x="822463" y="828057"/>
            <a:ext cx="4958906" cy="1938992"/>
          </a:xfrm>
          <a:prstGeom prst="rect">
            <a:avLst/>
          </a:prstGeom>
          <a:noFill/>
        </p:spPr>
        <p:txBody>
          <a:bodyPr wrap="square">
            <a:spAutoFit/>
          </a:bodyPr>
          <a:lstStyle/>
          <a:p>
            <a:r>
              <a:rPr lang="en-US" sz="2000" b="1" i="0" dirty="0">
                <a:solidFill>
                  <a:srgbClr val="000000"/>
                </a:solidFill>
                <a:effectLst/>
                <a:latin typeface="Times New Roman" panose="02020603050405020304" pitchFamily="18" charset="0"/>
                <a:cs typeface="Times New Roman" panose="02020603050405020304" pitchFamily="18" charset="0"/>
              </a:rPr>
              <a:t>C</a:t>
            </a:r>
            <a:r>
              <a:rPr lang="en-US" sz="2000" b="1" i="0" baseline="30000" dirty="0">
                <a:solidFill>
                  <a:srgbClr val="000000"/>
                </a:solidFill>
                <a:effectLst/>
                <a:latin typeface="Times New Roman" panose="02020603050405020304" pitchFamily="18" charset="0"/>
                <a:cs typeface="Times New Roman" panose="02020603050405020304" pitchFamily="18" charset="0"/>
              </a:rPr>
              <a:t>0</a:t>
            </a:r>
            <a:r>
              <a:rPr lang="en-US" sz="2000" b="0" i="0" dirty="0">
                <a:solidFill>
                  <a:srgbClr val="000000"/>
                </a:solidFill>
                <a:effectLst/>
                <a:latin typeface="Times New Roman" panose="02020603050405020304" pitchFamily="18" charset="0"/>
                <a:cs typeface="Times New Roman" panose="02020603050405020304" pitchFamily="18" charset="0"/>
              </a:rPr>
              <a:t>: curves are joined</a:t>
            </a:r>
          </a:p>
          <a:p>
            <a:r>
              <a:rPr lang="en-US" sz="2000" dirty="0">
                <a:latin typeface="Times New Roman" panose="02020603050405020304" pitchFamily="18" charset="0"/>
                <a:cs typeface="Times New Roman" panose="02020603050405020304" pitchFamily="18" charset="0"/>
              </a:rPr>
              <a:t>• Segments have to match ‘nicely’.</a:t>
            </a: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If both segments of the curve intersect at one endpoint.</a:t>
            </a:r>
          </a:p>
          <a:p>
            <a:r>
              <a:rPr lang="en-US" sz="2000" dirty="0">
                <a:solidFill>
                  <a:srgbClr val="273239"/>
                </a:solidFill>
                <a:latin typeface="Times New Roman" panose="02020603050405020304" pitchFamily="18" charset="0"/>
                <a:cs typeface="Times New Roman" panose="02020603050405020304" pitchFamily="18" charset="0"/>
              </a:rPr>
              <a:t>i.e. (</a:t>
            </a:r>
            <a:r>
              <a:rPr lang="en-US" sz="2000" dirty="0" err="1">
                <a:solidFill>
                  <a:srgbClr val="273239"/>
                </a:solidFill>
                <a:latin typeface="Times New Roman" panose="02020603050405020304" pitchFamily="18" charset="0"/>
                <a:cs typeface="Times New Roman" panose="02020603050405020304" pitchFamily="18" charset="0"/>
              </a:rPr>
              <a:t>x,y,z</a:t>
            </a:r>
            <a:r>
              <a:rPr lang="en-US" sz="2000" dirty="0">
                <a:solidFill>
                  <a:srgbClr val="273239"/>
                </a:solidFill>
                <a:latin typeface="Times New Roman" panose="02020603050405020304" pitchFamily="18" charset="0"/>
                <a:cs typeface="Times New Roman" panose="02020603050405020304" pitchFamily="18" charset="0"/>
              </a:rPr>
              <a:t>) values of both curves agree.</a:t>
            </a:r>
            <a:endParaRPr lang="en-US" sz="2000" b="0" i="0" dirty="0">
              <a:solidFill>
                <a:srgbClr val="273239"/>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94823B5-D747-8860-1107-2B4ADFA35EAC}"/>
              </a:ext>
            </a:extLst>
          </p:cNvPr>
          <p:cNvSpPr>
            <a:spLocks noChangeArrowheads="1"/>
          </p:cNvSpPr>
          <p:nvPr/>
        </p:nvSpPr>
        <p:spPr bwMode="auto">
          <a:xfrm>
            <a:off x="1968965" y="2421301"/>
            <a:ext cx="1833396" cy="369332"/>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P(t</a:t>
            </a:r>
            <a:r>
              <a:rPr kumimoji="0" lang="en-US" altLang="en-US" sz="2400" b="1" i="0" u="none" strike="noStrike" cap="none" normalizeH="0" baseline="-30000" dirty="0">
                <a:ln>
                  <a:noFill/>
                </a:ln>
                <a:solidFill>
                  <a:schemeClr val="tx1"/>
                </a:solidFill>
                <a:effectLst/>
                <a:latin typeface="Aharoni" panose="02010803020104030203" pitchFamily="2" charset="-79"/>
                <a:cs typeface="Aharoni" panose="02010803020104030203" pitchFamily="2" charset="-79"/>
              </a:rPr>
              <a:t>2</a:t>
            </a:r>
            <a:r>
              <a:rPr kumimoji="0" lang="en-US" altLang="en-US" sz="2400" b="1" i="0" u="none" strike="noStrike" cap="none" normalizeH="0" dirty="0">
                <a:ln>
                  <a:noFill/>
                </a:ln>
                <a:solidFill>
                  <a:schemeClr val="tx1"/>
                </a:solidFill>
                <a:effectLst/>
                <a:latin typeface="Aharoni" panose="02010803020104030203" pitchFamily="2" charset="-79"/>
                <a:cs typeface="Aharoni" panose="02010803020104030203" pitchFamily="2" charset="-79"/>
              </a:rPr>
              <a:t>) = Q(t</a:t>
            </a:r>
            <a:r>
              <a:rPr kumimoji="0" lang="en-US" altLang="en-US" sz="2400" b="1" i="0" u="none" strike="noStrike" cap="none" normalizeH="0" baseline="-25000" dirty="0">
                <a:ln>
                  <a:noFill/>
                </a:ln>
                <a:solidFill>
                  <a:schemeClr val="tx1"/>
                </a:solidFill>
                <a:effectLst/>
                <a:latin typeface="Aharoni" panose="02010803020104030203" pitchFamily="2" charset="-79"/>
                <a:cs typeface="Aharoni" panose="02010803020104030203" pitchFamily="2" charset="-79"/>
              </a:rPr>
              <a:t>1</a:t>
            </a:r>
            <a:r>
              <a:rPr kumimoji="0" lang="en-US" altLang="en-US" sz="2400" b="1" i="0" u="none" strike="noStrike" cap="none" normalizeH="0" dirty="0">
                <a:ln>
                  <a:noFill/>
                </a:ln>
                <a:solidFill>
                  <a:schemeClr val="tx1"/>
                </a:solidFill>
                <a:effectLst/>
                <a:latin typeface="Aharoni" panose="02010803020104030203" pitchFamily="2" charset="-79"/>
                <a:cs typeface="Aharoni" panose="02010803020104030203" pitchFamily="2" charset="-79"/>
              </a:rPr>
              <a:t>)</a:t>
            </a:r>
            <a:r>
              <a:rPr kumimoji="0" lang="en-US" altLang="en-US" sz="2400" b="0" i="0" u="none" strike="noStrike" cap="none" normalizeH="0" dirty="0">
                <a:ln>
                  <a:noFill/>
                </a:ln>
                <a:solidFill>
                  <a:schemeClr val="tx1"/>
                </a:solidFill>
                <a:effectLst/>
                <a:latin typeface="Aharoni" panose="02010803020104030203" pitchFamily="2" charset="-79"/>
                <a:cs typeface="Aharoni" panose="02010803020104030203" pitchFamily="2" charset="-79"/>
              </a:rPr>
              <a:t> </a:t>
            </a:r>
          </a:p>
        </p:txBody>
      </p:sp>
      <p:pic>
        <p:nvPicPr>
          <p:cNvPr id="6" name="Picture 5">
            <a:extLst>
              <a:ext uri="{FF2B5EF4-FFF2-40B4-BE49-F238E27FC236}">
                <a16:creationId xmlns:a16="http://schemas.microsoft.com/office/drawing/2014/main" id="{764F481D-62AE-CB90-E4E3-8994A4F55582}"/>
              </a:ext>
            </a:extLst>
          </p:cNvPr>
          <p:cNvPicPr>
            <a:picLocks noChangeAspect="1"/>
          </p:cNvPicPr>
          <p:nvPr/>
        </p:nvPicPr>
        <p:blipFill>
          <a:blip r:embed="rId2"/>
          <a:stretch>
            <a:fillRect/>
          </a:stretch>
        </p:blipFill>
        <p:spPr>
          <a:xfrm>
            <a:off x="6479971" y="206224"/>
            <a:ext cx="5360406" cy="3093568"/>
          </a:xfrm>
          <a:prstGeom prst="rect">
            <a:avLst/>
          </a:prstGeom>
        </p:spPr>
      </p:pic>
      <p:sp>
        <p:nvSpPr>
          <p:cNvPr id="8" name="TextBox 7">
            <a:extLst>
              <a:ext uri="{FF2B5EF4-FFF2-40B4-BE49-F238E27FC236}">
                <a16:creationId xmlns:a16="http://schemas.microsoft.com/office/drawing/2014/main" id="{977A8523-B449-78A1-7925-BF467AB45162}"/>
              </a:ext>
            </a:extLst>
          </p:cNvPr>
          <p:cNvSpPr txBox="1"/>
          <p:nvPr/>
        </p:nvSpPr>
        <p:spPr>
          <a:xfrm>
            <a:off x="822462" y="3393203"/>
            <a:ext cx="6097656" cy="369332"/>
          </a:xfrm>
          <a:prstGeom prst="rect">
            <a:avLst/>
          </a:prstGeom>
          <a:noFill/>
        </p:spPr>
        <p:txBody>
          <a:bodyPr wrap="square">
            <a:spAutoFit/>
          </a:bodyPr>
          <a:lstStyle/>
          <a:p>
            <a:r>
              <a:rPr lang="en-IN" b="1" i="0" u="sng" dirty="0">
                <a:solidFill>
                  <a:srgbClr val="273239"/>
                </a:solidFill>
                <a:effectLst/>
                <a:latin typeface="Nunito" pitchFamily="2" charset="0"/>
              </a:rPr>
              <a:t>First-order parametric continuity(C</a:t>
            </a:r>
            <a:r>
              <a:rPr lang="en-IN" b="1" i="0" baseline="30000" dirty="0">
                <a:solidFill>
                  <a:srgbClr val="273239"/>
                </a:solidFill>
                <a:effectLst/>
                <a:latin typeface="Nunito" pitchFamily="2" charset="0"/>
              </a:rPr>
              <a:t>1</a:t>
            </a:r>
            <a:r>
              <a:rPr lang="en-IN" b="1" i="0" u="sng" dirty="0">
                <a:solidFill>
                  <a:srgbClr val="273239"/>
                </a:solidFill>
                <a:effectLst/>
                <a:latin typeface="Nunito" pitchFamily="2" charset="0"/>
              </a:rPr>
              <a:t>) </a:t>
            </a:r>
            <a:endParaRPr lang="en-IN" dirty="0"/>
          </a:p>
        </p:txBody>
      </p:sp>
      <p:sp>
        <p:nvSpPr>
          <p:cNvPr id="10" name="TextBox 9">
            <a:extLst>
              <a:ext uri="{FF2B5EF4-FFF2-40B4-BE49-F238E27FC236}">
                <a16:creationId xmlns:a16="http://schemas.microsoft.com/office/drawing/2014/main" id="{69749C45-7421-5793-8B14-855150CC00F4}"/>
              </a:ext>
            </a:extLst>
          </p:cNvPr>
          <p:cNvSpPr txBox="1"/>
          <p:nvPr/>
        </p:nvSpPr>
        <p:spPr>
          <a:xfrm>
            <a:off x="822462" y="3746299"/>
            <a:ext cx="5273538"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if it is C</a:t>
            </a:r>
            <a:r>
              <a:rPr lang="en-US" b="0" i="0" baseline="30000" dirty="0">
                <a:solidFill>
                  <a:srgbClr val="273239"/>
                </a:solidFill>
                <a:effectLst/>
                <a:latin typeface="Nunito" pitchFamily="2" charset="0"/>
              </a:rPr>
              <a:t>o</a:t>
            </a:r>
            <a:r>
              <a:rPr lang="en-US" b="0" i="0" dirty="0">
                <a:solidFill>
                  <a:srgbClr val="273239"/>
                </a:solidFill>
                <a:effectLst/>
                <a:latin typeface="Nunito" pitchFamily="2" charset="0"/>
              </a:rPr>
              <a:t> Continuous (</a:t>
            </a:r>
            <a:r>
              <a:rPr lang="en-US" b="0" i="0" dirty="0" err="1">
                <a:solidFill>
                  <a:srgbClr val="273239"/>
                </a:solidFill>
                <a:effectLst/>
                <a:latin typeface="Nunito" pitchFamily="2" charset="0"/>
              </a:rPr>
              <a:t>x,y,z</a:t>
            </a:r>
            <a:r>
              <a:rPr lang="en-US" b="0" i="0" dirty="0">
                <a:solidFill>
                  <a:srgbClr val="273239"/>
                </a:solidFill>
                <a:effectLst/>
                <a:latin typeface="Nunito" pitchFamily="2" charset="0"/>
              </a:rPr>
              <a:t>) values agree</a:t>
            </a:r>
          </a:p>
          <a:p>
            <a:pPr marL="285750" indent="-285750">
              <a:buFont typeface="Arial" panose="020B0604020202020204" pitchFamily="34" charset="0"/>
              <a:buChar char="•"/>
            </a:pPr>
            <a:r>
              <a:rPr lang="en-US" b="0" i="0" dirty="0">
                <a:solidFill>
                  <a:srgbClr val="273239"/>
                </a:solidFill>
                <a:effectLst/>
                <a:latin typeface="Nunito" pitchFamily="2" charset="0"/>
              </a:rPr>
              <a:t>and the first-order derivatives agree</a:t>
            </a:r>
          </a:p>
          <a:p>
            <a:pPr marL="285750" indent="-285750">
              <a:buFont typeface="Arial" panose="020B0604020202020204" pitchFamily="34" charset="0"/>
              <a:buChar char="•"/>
            </a:pPr>
            <a:r>
              <a:rPr lang="en-US" dirty="0">
                <a:solidFill>
                  <a:srgbClr val="273239"/>
                </a:solidFill>
                <a:latin typeface="Nunito" pitchFamily="2" charset="0"/>
              </a:rPr>
              <a:t>(the tangent vectors have </a:t>
            </a:r>
            <a:r>
              <a:rPr lang="en-US" dirty="0">
                <a:solidFill>
                  <a:srgbClr val="EE0000"/>
                </a:solidFill>
                <a:latin typeface="Nunito" pitchFamily="2" charset="0"/>
              </a:rPr>
              <a:t>same direction and magnitude</a:t>
            </a:r>
            <a:r>
              <a:rPr lang="en-US" dirty="0">
                <a:solidFill>
                  <a:srgbClr val="273239"/>
                </a:solidFill>
                <a:latin typeface="Nunito" pitchFamily="2" charset="0"/>
              </a:rPr>
              <a:t>)</a:t>
            </a:r>
          </a:p>
          <a:p>
            <a:r>
              <a:rPr lang="en-US" b="0" i="0" dirty="0">
                <a:solidFill>
                  <a:srgbClr val="273239"/>
                </a:solidFill>
                <a:effectLst/>
                <a:latin typeface="Nunito" pitchFamily="2" charset="0"/>
              </a:rPr>
              <a:t>           </a:t>
            </a:r>
            <a:r>
              <a:rPr lang="en-US" b="0" i="0" dirty="0">
                <a:solidFill>
                  <a:srgbClr val="273239"/>
                </a:solidFill>
                <a:effectLst/>
                <a:latin typeface="Nunito" pitchFamily="2" charset="0"/>
                <a:sym typeface="Wingdings" panose="05000000000000000000" pitchFamily="2" charset="2"/>
              </a:rPr>
              <a:t>       </a:t>
            </a:r>
            <a:endParaRPr lang="en-US" b="0" i="0" dirty="0">
              <a:solidFill>
                <a:srgbClr val="273239"/>
              </a:solidFill>
              <a:effectLst/>
              <a:latin typeface="Nunito" pitchFamily="2" charset="0"/>
            </a:endParaRPr>
          </a:p>
          <a:p>
            <a:r>
              <a:rPr lang="en-US" sz="1800" b="0" i="0" dirty="0">
                <a:solidFill>
                  <a:srgbClr val="000000"/>
                </a:solidFill>
                <a:effectLst/>
                <a:latin typeface="Times New Roman" panose="02020603050405020304" pitchFamily="18" charset="0"/>
              </a:rPr>
              <a:t>           TV</a:t>
            </a:r>
            <a:r>
              <a:rPr lang="en-US" sz="1800" b="0" i="0" baseline="-25000" dirty="0">
                <a:solidFill>
                  <a:srgbClr val="000000"/>
                </a:solidFill>
                <a:effectLst/>
                <a:latin typeface="Times New Roman" panose="02020603050405020304" pitchFamily="18" charset="0"/>
              </a:rPr>
              <a:t>1</a:t>
            </a:r>
            <a:r>
              <a:rPr lang="en-US" sz="1800" b="0" i="0" dirty="0">
                <a:solidFill>
                  <a:srgbClr val="000000"/>
                </a:solidFill>
                <a:effectLst/>
                <a:latin typeface="Times New Roman" panose="02020603050405020304" pitchFamily="18" charset="0"/>
              </a:rPr>
              <a:t> = TV</a:t>
            </a:r>
            <a:r>
              <a:rPr lang="en-US" sz="1800" b="0" i="0" baseline="-25000" dirty="0">
                <a:solidFill>
                  <a:srgbClr val="000000"/>
                </a:solidFill>
                <a:effectLst/>
                <a:latin typeface="Times New Roman" panose="02020603050405020304" pitchFamily="18" charset="0"/>
              </a:rPr>
              <a:t>2</a:t>
            </a:r>
            <a:r>
              <a:rPr lang="en-US" sz="1800" b="0" i="0" dirty="0">
                <a:solidFill>
                  <a:srgbClr val="000000"/>
                </a:solidFill>
                <a:effectLst/>
                <a:latin typeface="Times New Roman" panose="02020603050405020304" pitchFamily="18" charset="0"/>
              </a:rPr>
              <a:t> </a:t>
            </a:r>
          </a:p>
        </p:txBody>
      </p:sp>
      <p:sp>
        <p:nvSpPr>
          <p:cNvPr id="11" name="Rectangle 1">
            <a:extLst>
              <a:ext uri="{FF2B5EF4-FFF2-40B4-BE49-F238E27FC236}">
                <a16:creationId xmlns:a16="http://schemas.microsoft.com/office/drawing/2014/main" id="{36E6E27B-2F75-CB5F-92B4-64632EC5DDFC}"/>
              </a:ext>
            </a:extLst>
          </p:cNvPr>
          <p:cNvSpPr>
            <a:spLocks noChangeArrowheads="1"/>
          </p:cNvSpPr>
          <p:nvPr/>
        </p:nvSpPr>
        <p:spPr bwMode="auto">
          <a:xfrm>
            <a:off x="1052267" y="5462653"/>
            <a:ext cx="1833396" cy="738664"/>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P’(t</a:t>
            </a:r>
            <a:r>
              <a:rPr kumimoji="0" lang="en-US" altLang="en-US" sz="2400" b="1" i="0" u="none" strike="noStrike" cap="none" normalizeH="0" baseline="-30000" dirty="0">
                <a:ln>
                  <a:noFill/>
                </a:ln>
                <a:solidFill>
                  <a:schemeClr val="tx1"/>
                </a:solidFill>
                <a:effectLst/>
                <a:latin typeface="Aharoni" panose="02010803020104030203" pitchFamily="2" charset="-79"/>
                <a:cs typeface="Aharoni" panose="02010803020104030203" pitchFamily="2" charset="-79"/>
              </a:rPr>
              <a:t>2</a:t>
            </a:r>
            <a:r>
              <a:rPr kumimoji="0" lang="en-US" altLang="en-US" sz="2400" b="1" i="0" u="none" strike="noStrike" cap="none" normalizeH="0" dirty="0">
                <a:ln>
                  <a:noFill/>
                </a:ln>
                <a:solidFill>
                  <a:schemeClr val="tx1"/>
                </a:solidFill>
                <a:effectLst/>
                <a:latin typeface="Aharoni" panose="02010803020104030203" pitchFamily="2" charset="-79"/>
                <a:cs typeface="Aharoni" panose="02010803020104030203" pitchFamily="2" charset="-79"/>
              </a:rPr>
              <a:t>) = Q’(t</a:t>
            </a:r>
            <a:r>
              <a:rPr kumimoji="0" lang="en-US" altLang="en-US" sz="2400" b="1" i="0" u="none" strike="noStrike" cap="none" normalizeH="0" baseline="-25000" dirty="0">
                <a:ln>
                  <a:noFill/>
                </a:ln>
                <a:solidFill>
                  <a:schemeClr val="tx1"/>
                </a:solidFill>
                <a:effectLst/>
                <a:latin typeface="Aharoni" panose="02010803020104030203" pitchFamily="2" charset="-79"/>
                <a:cs typeface="Aharoni" panose="02010803020104030203" pitchFamily="2" charset="-79"/>
              </a:rPr>
              <a:t>1</a:t>
            </a:r>
            <a:r>
              <a:rPr kumimoji="0" lang="en-US" altLang="en-US" sz="2400" b="1" i="0" u="none" strike="noStrike" cap="none" normalizeH="0" dirty="0">
                <a:ln>
                  <a:noFill/>
                </a:ln>
                <a:solidFill>
                  <a:schemeClr val="tx1"/>
                </a:solidFill>
                <a:effectLst/>
                <a:latin typeface="Aharoni" panose="02010803020104030203" pitchFamily="2" charset="-79"/>
                <a:cs typeface="Aharoni" panose="02010803020104030203" pitchFamily="2" charset="-79"/>
              </a:rPr>
              <a:t>)</a:t>
            </a:r>
          </a:p>
          <a:p>
            <a:pPr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P’(1</a:t>
            </a:r>
            <a:r>
              <a:rPr kumimoji="0" lang="en-US" altLang="en-US" sz="2400" b="1" i="0" u="none" strike="noStrike" cap="none" normalizeH="0" dirty="0">
                <a:ln>
                  <a:noFill/>
                </a:ln>
                <a:solidFill>
                  <a:schemeClr val="tx1"/>
                </a:solidFill>
                <a:effectLst/>
                <a:latin typeface="Aharoni" panose="02010803020104030203" pitchFamily="2" charset="-79"/>
                <a:cs typeface="Aharoni" panose="02010803020104030203" pitchFamily="2" charset="-79"/>
              </a:rPr>
              <a:t>) = Q’(0)</a:t>
            </a:r>
            <a:r>
              <a:rPr kumimoji="0" lang="en-US" altLang="en-US" sz="2400" b="0" i="0" u="none" strike="noStrike" cap="none" normalizeH="0" dirty="0">
                <a:ln>
                  <a:noFill/>
                </a:ln>
                <a:solidFill>
                  <a:schemeClr val="tx1"/>
                </a:solidFill>
                <a:effectLst/>
                <a:latin typeface="Aharoni" panose="02010803020104030203" pitchFamily="2" charset="-79"/>
                <a:cs typeface="Aharoni" panose="02010803020104030203" pitchFamily="2" charset="-79"/>
              </a:rPr>
              <a:t>  </a:t>
            </a:r>
          </a:p>
        </p:txBody>
      </p:sp>
      <p:pic>
        <p:nvPicPr>
          <p:cNvPr id="13" name="Picture 12">
            <a:extLst>
              <a:ext uri="{FF2B5EF4-FFF2-40B4-BE49-F238E27FC236}">
                <a16:creationId xmlns:a16="http://schemas.microsoft.com/office/drawing/2014/main" id="{EF7A0684-1BBD-78CD-F77A-DB084C1D04C1}"/>
              </a:ext>
            </a:extLst>
          </p:cNvPr>
          <p:cNvPicPr>
            <a:picLocks noChangeAspect="1"/>
          </p:cNvPicPr>
          <p:nvPr/>
        </p:nvPicPr>
        <p:blipFill>
          <a:blip r:embed="rId3"/>
          <a:stretch>
            <a:fillRect/>
          </a:stretch>
        </p:blipFill>
        <p:spPr>
          <a:xfrm>
            <a:off x="5908393" y="3903410"/>
            <a:ext cx="6020640" cy="2629267"/>
          </a:xfrm>
          <a:prstGeom prst="rect">
            <a:avLst/>
          </a:prstGeom>
        </p:spPr>
      </p:pic>
    </p:spTree>
    <p:extLst>
      <p:ext uri="{BB962C8B-B14F-4D97-AF65-F5344CB8AC3E}">
        <p14:creationId xmlns:p14="http://schemas.microsoft.com/office/powerpoint/2010/main" val="33331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CFA67-7C18-B11B-1913-54BD9FBF92FA}"/>
              </a:ext>
            </a:extLst>
          </p:cNvPr>
          <p:cNvSpPr txBox="1"/>
          <p:nvPr/>
        </p:nvSpPr>
        <p:spPr>
          <a:xfrm>
            <a:off x="1031185" y="729734"/>
            <a:ext cx="6097656" cy="369332"/>
          </a:xfrm>
          <a:prstGeom prst="rect">
            <a:avLst/>
          </a:prstGeom>
          <a:noFill/>
        </p:spPr>
        <p:txBody>
          <a:bodyPr wrap="square">
            <a:spAutoFit/>
          </a:bodyPr>
          <a:lstStyle/>
          <a:p>
            <a:r>
              <a:rPr lang="en-IN" b="1" i="0" u="sng" dirty="0">
                <a:solidFill>
                  <a:srgbClr val="273239"/>
                </a:solidFill>
                <a:effectLst/>
                <a:latin typeface="Nunito" pitchFamily="2" charset="0"/>
              </a:rPr>
              <a:t>Second-order parametric continuity(C</a:t>
            </a:r>
            <a:r>
              <a:rPr lang="en-IN" b="1" i="0" baseline="30000" dirty="0">
                <a:solidFill>
                  <a:srgbClr val="273239"/>
                </a:solidFill>
                <a:effectLst/>
                <a:latin typeface="Nunito" pitchFamily="2" charset="0"/>
              </a:rPr>
              <a:t>2</a:t>
            </a:r>
            <a:r>
              <a:rPr lang="en-IN" b="1" i="0" dirty="0">
                <a:solidFill>
                  <a:srgbClr val="273239"/>
                </a:solidFill>
                <a:effectLst/>
                <a:latin typeface="Nunito" pitchFamily="2" charset="0"/>
              </a:rPr>
              <a:t>)</a:t>
            </a:r>
            <a:endParaRPr lang="en-IN" dirty="0"/>
          </a:p>
        </p:txBody>
      </p:sp>
      <p:sp>
        <p:nvSpPr>
          <p:cNvPr id="5" name="TextBox 4">
            <a:extLst>
              <a:ext uri="{FF2B5EF4-FFF2-40B4-BE49-F238E27FC236}">
                <a16:creationId xmlns:a16="http://schemas.microsoft.com/office/drawing/2014/main" id="{4F9522D1-869E-05A3-75D8-3D3C9296972E}"/>
              </a:ext>
            </a:extLst>
          </p:cNvPr>
          <p:cNvSpPr txBox="1"/>
          <p:nvPr/>
        </p:nvSpPr>
        <p:spPr>
          <a:xfrm>
            <a:off x="1031185" y="1357195"/>
            <a:ext cx="5963482" cy="2677656"/>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273239"/>
                </a:solidFill>
                <a:effectLst/>
                <a:latin typeface="Nunito" pitchFamily="2" charset="0"/>
              </a:rPr>
              <a:t>if it is C</a:t>
            </a:r>
            <a:r>
              <a:rPr lang="en-US" sz="2400" b="0" i="0" baseline="30000" dirty="0">
                <a:solidFill>
                  <a:srgbClr val="273239"/>
                </a:solidFill>
                <a:effectLst/>
                <a:latin typeface="Nunito" pitchFamily="2" charset="0"/>
              </a:rPr>
              <a:t>o</a:t>
            </a:r>
            <a:r>
              <a:rPr lang="en-US" sz="2400" b="0" i="0" dirty="0">
                <a:solidFill>
                  <a:srgbClr val="273239"/>
                </a:solidFill>
                <a:effectLst/>
                <a:latin typeface="Nunito" pitchFamily="2" charset="0"/>
              </a:rPr>
              <a:t> and C</a:t>
            </a:r>
            <a:r>
              <a:rPr lang="en-US" sz="2400" b="0" i="0" baseline="30000" dirty="0">
                <a:solidFill>
                  <a:srgbClr val="273239"/>
                </a:solidFill>
                <a:effectLst/>
                <a:latin typeface="Nunito" pitchFamily="2" charset="0"/>
              </a:rPr>
              <a:t>1</a:t>
            </a:r>
            <a:r>
              <a:rPr lang="en-US" sz="2400" b="0" i="0" dirty="0">
                <a:solidFill>
                  <a:srgbClr val="273239"/>
                </a:solidFill>
                <a:effectLst/>
                <a:latin typeface="Nunito" pitchFamily="2" charset="0"/>
              </a:rPr>
              <a:t> Continuous </a:t>
            </a:r>
          </a:p>
          <a:p>
            <a:pPr marL="285750" indent="-285750">
              <a:buFont typeface="Arial" panose="020B0604020202020204" pitchFamily="34" charset="0"/>
              <a:buChar char="•"/>
            </a:pPr>
            <a:r>
              <a:rPr lang="en-US" sz="2400" b="0" i="0" dirty="0">
                <a:solidFill>
                  <a:srgbClr val="273239"/>
                </a:solidFill>
                <a:effectLst/>
                <a:latin typeface="Nunito" pitchFamily="2" charset="0"/>
              </a:rPr>
              <a:t>the second-order derivative of the segment P at t=t</a:t>
            </a:r>
            <a:r>
              <a:rPr lang="en-US" sz="2400" b="0" i="0" baseline="-25000" dirty="0">
                <a:solidFill>
                  <a:srgbClr val="273239"/>
                </a:solidFill>
                <a:effectLst/>
                <a:latin typeface="Nunito" pitchFamily="2" charset="0"/>
              </a:rPr>
              <a:t>1</a:t>
            </a:r>
            <a:r>
              <a:rPr lang="en-US" sz="2400" b="0" i="0" dirty="0">
                <a:solidFill>
                  <a:srgbClr val="273239"/>
                </a:solidFill>
                <a:effectLst/>
                <a:latin typeface="Nunito" pitchFamily="2" charset="0"/>
              </a:rPr>
              <a:t> is equal to the second-order derivative of segment Q at t=t</a:t>
            </a:r>
            <a:r>
              <a:rPr lang="en-US" sz="2400" b="0" i="0" baseline="-25000" dirty="0">
                <a:solidFill>
                  <a:srgbClr val="273239"/>
                </a:solidFill>
                <a:effectLst/>
                <a:latin typeface="Nunito" pitchFamily="2" charset="0"/>
              </a:rPr>
              <a:t>2</a:t>
            </a:r>
            <a:r>
              <a:rPr lang="en-US" sz="2400" b="0" i="0" dirty="0">
                <a:solidFill>
                  <a:srgbClr val="273239"/>
                </a:solidFill>
                <a:effectLst/>
                <a:latin typeface="Nunito" pitchFamily="2" charset="0"/>
              </a:rPr>
              <a:t>. </a:t>
            </a:r>
          </a:p>
          <a:p>
            <a:pPr marL="285750" indent="-285750">
              <a:buFont typeface="Arial" panose="020B0604020202020204" pitchFamily="34" charset="0"/>
              <a:buChar char="•"/>
            </a:pPr>
            <a:r>
              <a:rPr lang="en-US" sz="2400" dirty="0"/>
              <a:t>C 2 : d</a:t>
            </a:r>
            <a:r>
              <a:rPr lang="en-US" sz="2400" baseline="30000" dirty="0"/>
              <a:t>2</a:t>
            </a:r>
            <a:r>
              <a:rPr lang="en-US" sz="2400" dirty="0"/>
              <a:t>P(1)/du</a:t>
            </a:r>
            <a:r>
              <a:rPr lang="en-US" sz="2400" baseline="30000" dirty="0"/>
              <a:t>2 </a:t>
            </a:r>
            <a:r>
              <a:rPr lang="en-US" sz="2400" dirty="0"/>
              <a:t>= d</a:t>
            </a:r>
            <a:r>
              <a:rPr lang="en-US" sz="2400" baseline="30000" dirty="0"/>
              <a:t>2</a:t>
            </a:r>
            <a:r>
              <a:rPr lang="en-US" sz="2400" dirty="0"/>
              <a:t>Q(0)/dv</a:t>
            </a:r>
            <a:r>
              <a:rPr lang="en-US" sz="2400" baseline="30000" dirty="0"/>
              <a:t>2</a:t>
            </a:r>
            <a:r>
              <a:rPr lang="en-US" sz="2400" dirty="0"/>
              <a:t> .</a:t>
            </a:r>
          </a:p>
          <a:p>
            <a:pPr marL="285750" indent="-285750">
              <a:buFont typeface="Arial" panose="020B0604020202020204" pitchFamily="34" charset="0"/>
              <a:buChar char="•"/>
            </a:pPr>
            <a:r>
              <a:rPr lang="en-US" sz="2400" dirty="0">
                <a:solidFill>
                  <a:srgbClr val="EE0000"/>
                </a:solidFill>
              </a:rPr>
              <a:t>Curvatures</a:t>
            </a:r>
            <a:r>
              <a:rPr lang="en-US" sz="2400" dirty="0"/>
              <a:t> in P(1) and Q(0) are equal.</a:t>
            </a:r>
            <a:endParaRPr lang="en-IN" sz="2400" dirty="0"/>
          </a:p>
        </p:txBody>
      </p:sp>
      <p:pic>
        <p:nvPicPr>
          <p:cNvPr id="7" name="Picture 6">
            <a:extLst>
              <a:ext uri="{FF2B5EF4-FFF2-40B4-BE49-F238E27FC236}">
                <a16:creationId xmlns:a16="http://schemas.microsoft.com/office/drawing/2014/main" id="{AC793B0D-C954-9E55-86CE-05BBFC20C83D}"/>
              </a:ext>
            </a:extLst>
          </p:cNvPr>
          <p:cNvPicPr>
            <a:picLocks noChangeAspect="1"/>
          </p:cNvPicPr>
          <p:nvPr/>
        </p:nvPicPr>
        <p:blipFill>
          <a:blip r:embed="rId2"/>
          <a:stretch>
            <a:fillRect/>
          </a:stretch>
        </p:blipFill>
        <p:spPr>
          <a:xfrm>
            <a:off x="5151323" y="4034851"/>
            <a:ext cx="5963482" cy="2743583"/>
          </a:xfrm>
          <a:prstGeom prst="rect">
            <a:avLst/>
          </a:prstGeom>
        </p:spPr>
      </p:pic>
      <p:sp>
        <p:nvSpPr>
          <p:cNvPr id="8" name="Rectangle 1">
            <a:extLst>
              <a:ext uri="{FF2B5EF4-FFF2-40B4-BE49-F238E27FC236}">
                <a16:creationId xmlns:a16="http://schemas.microsoft.com/office/drawing/2014/main" id="{0A34AF1B-B92E-18BE-FBE1-FCF77E0BE168}"/>
              </a:ext>
            </a:extLst>
          </p:cNvPr>
          <p:cNvSpPr>
            <a:spLocks noChangeArrowheads="1"/>
          </p:cNvSpPr>
          <p:nvPr/>
        </p:nvSpPr>
        <p:spPr bwMode="auto">
          <a:xfrm>
            <a:off x="1126810" y="5254583"/>
            <a:ext cx="2953203" cy="49244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haroni" panose="02010803020104030203" pitchFamily="2" charset="-79"/>
                <a:cs typeface="Aharoni" panose="02010803020104030203" pitchFamily="2" charset="-79"/>
              </a:rPr>
              <a:t>P’’(t</a:t>
            </a:r>
            <a:r>
              <a:rPr kumimoji="0" lang="en-US" altLang="en-US" sz="3200" b="1" i="0" u="none" strike="noStrike" cap="none" normalizeH="0" baseline="-30000" dirty="0">
                <a:ln>
                  <a:noFill/>
                </a:ln>
                <a:solidFill>
                  <a:schemeClr val="tx1"/>
                </a:solidFill>
                <a:effectLst/>
                <a:latin typeface="Aharoni" panose="02010803020104030203" pitchFamily="2" charset="-79"/>
                <a:cs typeface="Aharoni" panose="02010803020104030203" pitchFamily="2" charset="-79"/>
              </a:rPr>
              <a:t>2</a:t>
            </a:r>
            <a:r>
              <a:rPr kumimoji="0" lang="en-US" altLang="en-US" sz="3200" b="1" i="0" u="none" strike="noStrike" cap="none" normalizeH="0" dirty="0">
                <a:ln>
                  <a:noFill/>
                </a:ln>
                <a:solidFill>
                  <a:schemeClr val="tx1"/>
                </a:solidFill>
                <a:effectLst/>
                <a:latin typeface="Aharoni" panose="02010803020104030203" pitchFamily="2" charset="-79"/>
                <a:cs typeface="Aharoni" panose="02010803020104030203" pitchFamily="2" charset="-79"/>
              </a:rPr>
              <a:t>) = Q’’(t</a:t>
            </a:r>
            <a:r>
              <a:rPr kumimoji="0" lang="en-US" altLang="en-US" sz="3200" b="1" i="0" u="none" strike="noStrike" cap="none" normalizeH="0" baseline="-25000" dirty="0">
                <a:ln>
                  <a:noFill/>
                </a:ln>
                <a:solidFill>
                  <a:schemeClr val="tx1"/>
                </a:solidFill>
                <a:effectLst/>
                <a:latin typeface="Aharoni" panose="02010803020104030203" pitchFamily="2" charset="-79"/>
                <a:cs typeface="Aharoni" panose="02010803020104030203" pitchFamily="2" charset="-79"/>
              </a:rPr>
              <a:t>1</a:t>
            </a:r>
            <a:r>
              <a:rPr kumimoji="0" lang="en-US" altLang="en-US" sz="3200" b="1" i="0" u="none" strike="noStrike" cap="none" normalizeH="0" dirty="0">
                <a:ln>
                  <a:noFill/>
                </a:ln>
                <a:solidFill>
                  <a:schemeClr val="tx1"/>
                </a:solidFill>
                <a:effectLst/>
                <a:latin typeface="Aharoni" panose="02010803020104030203" pitchFamily="2" charset="-79"/>
                <a:cs typeface="Aharoni" panose="02010803020104030203" pitchFamily="2" charset="-79"/>
              </a:rPr>
              <a:t>)</a:t>
            </a:r>
            <a:r>
              <a:rPr kumimoji="0" lang="en-US" altLang="en-US" sz="3200" b="0" i="0" u="none" strike="noStrike" cap="none" normalizeH="0" dirty="0">
                <a:ln>
                  <a:noFill/>
                </a:ln>
                <a:solidFill>
                  <a:schemeClr val="tx1"/>
                </a:solidFill>
                <a:effectLst/>
                <a:latin typeface="Aharoni" panose="02010803020104030203" pitchFamily="2" charset="-79"/>
                <a:cs typeface="Aharoni" panose="02010803020104030203" pitchFamily="2" charset="-79"/>
              </a:rPr>
              <a:t> </a:t>
            </a:r>
          </a:p>
        </p:txBody>
      </p:sp>
      <p:pic>
        <p:nvPicPr>
          <p:cNvPr id="4" name="Picture 3">
            <a:extLst>
              <a:ext uri="{FF2B5EF4-FFF2-40B4-BE49-F238E27FC236}">
                <a16:creationId xmlns:a16="http://schemas.microsoft.com/office/drawing/2014/main" id="{18668738-6CA4-C42B-250A-99936C86E4C1}"/>
              </a:ext>
            </a:extLst>
          </p:cNvPr>
          <p:cNvPicPr>
            <a:picLocks noChangeAspect="1"/>
          </p:cNvPicPr>
          <p:nvPr/>
        </p:nvPicPr>
        <p:blipFill>
          <a:blip r:embed="rId3"/>
          <a:stretch>
            <a:fillRect/>
          </a:stretch>
        </p:blipFill>
        <p:spPr>
          <a:xfrm>
            <a:off x="7128841" y="1401488"/>
            <a:ext cx="4210638" cy="2019582"/>
          </a:xfrm>
          <a:prstGeom prst="rect">
            <a:avLst/>
          </a:prstGeom>
        </p:spPr>
      </p:pic>
    </p:spTree>
    <p:extLst>
      <p:ext uri="{BB962C8B-B14F-4D97-AF65-F5344CB8AC3E}">
        <p14:creationId xmlns:p14="http://schemas.microsoft.com/office/powerpoint/2010/main" val="3302449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1C946-12F4-CD1D-B22B-76F1A3135BEB}"/>
              </a:ext>
            </a:extLst>
          </p:cNvPr>
          <p:cNvSpPr txBox="1"/>
          <p:nvPr/>
        </p:nvSpPr>
        <p:spPr>
          <a:xfrm>
            <a:off x="605458" y="1081732"/>
            <a:ext cx="4940578" cy="5324535"/>
          </a:xfrm>
          <a:prstGeom prst="rect">
            <a:avLst/>
          </a:prstGeom>
          <a:noFill/>
        </p:spPr>
        <p:txBody>
          <a:bodyPr wrap="square">
            <a:spAutoFit/>
          </a:bodyPr>
          <a:lstStyle/>
          <a:p>
            <a:pPr marL="457200" indent="-457200" algn="l">
              <a:buFont typeface="Arial" panose="020B0604020202020204" pitchFamily="34" charset="0"/>
              <a:buChar char="•"/>
            </a:pPr>
            <a:r>
              <a:rPr lang="en-US" sz="2000" dirty="0"/>
              <a:t>It suffices to require that the directions are the same:</a:t>
            </a:r>
            <a:r>
              <a:rPr lang="en-US" sz="2000" b="0" i="1" dirty="0">
                <a:solidFill>
                  <a:srgbClr val="000000"/>
                </a:solidFill>
                <a:effectLst/>
                <a:latin typeface="Times New Roman" panose="02020603050405020304" pitchFamily="18" charset="0"/>
              </a:rPr>
              <a:t>  </a:t>
            </a:r>
          </a:p>
          <a:p>
            <a:pPr marL="342900" indent="-342900" algn="l">
              <a:buFont typeface="Arial" panose="020B0604020202020204" pitchFamily="34" charset="0"/>
              <a:buChar char="•"/>
            </a:pPr>
            <a:r>
              <a:rPr lang="en-US" sz="2000" b="0" i="0" dirty="0">
                <a:solidFill>
                  <a:srgbClr val="000000"/>
                </a:solidFill>
                <a:effectLst/>
                <a:latin typeface="Times New Roman" panose="02020603050405020304" pitchFamily="18" charset="0"/>
              </a:rPr>
              <a:t>If G</a:t>
            </a:r>
            <a:r>
              <a:rPr lang="en-US" sz="2000" b="0" i="0" baseline="30000" dirty="0">
                <a:solidFill>
                  <a:srgbClr val="000000"/>
                </a:solidFill>
                <a:effectLst/>
                <a:latin typeface="Times New Roman" panose="02020603050405020304" pitchFamily="18" charset="0"/>
              </a:rPr>
              <a:t>0</a:t>
            </a:r>
            <a:r>
              <a:rPr lang="en-US" sz="2000" b="0" i="0" dirty="0">
                <a:solidFill>
                  <a:srgbClr val="000000"/>
                </a:solidFill>
                <a:effectLst/>
                <a:latin typeface="Times New Roman" panose="02020603050405020304" pitchFamily="18" charset="0"/>
              </a:rPr>
              <a:t>: curves are joined</a:t>
            </a:r>
          </a:p>
          <a:p>
            <a:pPr marL="800100" lvl="1" indent="-342900">
              <a:buFont typeface="Arial" panose="020B0604020202020204" pitchFamily="34" charset="0"/>
              <a:buChar char="•"/>
            </a:pPr>
            <a:r>
              <a:rPr lang="en-IN" sz="2000" dirty="0"/>
              <a:t>( Same as zero order parametric continuity)</a:t>
            </a:r>
            <a:endParaRPr lang="en-US" sz="2000" b="0" i="0" dirty="0">
              <a:solidFill>
                <a:srgbClr val="000000"/>
              </a:solidFill>
              <a:effectLst/>
              <a:latin typeface="Times New Roman" panose="02020603050405020304" pitchFamily="18" charset="0"/>
            </a:endParaRPr>
          </a:p>
          <a:p>
            <a:pPr marL="342900" indent="-342900" algn="l">
              <a:buFont typeface="Arial" panose="020B0604020202020204" pitchFamily="34" charset="0"/>
              <a:buChar char="•"/>
            </a:pPr>
            <a:endParaRPr lang="en-US" sz="2000" b="0" i="0" dirty="0">
              <a:solidFill>
                <a:srgbClr val="000000"/>
              </a:solidFill>
              <a:effectLst/>
              <a:latin typeface="Times New Roman" panose="02020603050405020304" pitchFamily="18" charset="0"/>
            </a:endParaRPr>
          </a:p>
          <a:p>
            <a:pPr marL="342900" indent="-342900" algn="l">
              <a:buFont typeface="Arial" panose="020B0604020202020204" pitchFamily="34" charset="0"/>
              <a:buChar char="•"/>
            </a:pPr>
            <a:r>
              <a:rPr lang="en-US" sz="2000" b="0" i="0" dirty="0">
                <a:solidFill>
                  <a:srgbClr val="000000"/>
                </a:solidFill>
                <a:effectLst/>
                <a:latin typeface="Times New Roman" panose="02020603050405020304" pitchFamily="18" charset="0"/>
              </a:rPr>
              <a:t>G</a:t>
            </a:r>
            <a:r>
              <a:rPr lang="en-US" sz="2000" b="0" i="0" baseline="30000" dirty="0">
                <a:solidFill>
                  <a:srgbClr val="000000"/>
                </a:solidFill>
                <a:effectLst/>
                <a:latin typeface="Times New Roman" panose="02020603050405020304" pitchFamily="18" charset="0"/>
              </a:rPr>
              <a:t>1</a:t>
            </a:r>
            <a:r>
              <a:rPr lang="en-US" sz="2000" b="0" i="0" dirty="0">
                <a:solidFill>
                  <a:srgbClr val="000000"/>
                </a:solidFill>
                <a:effectLst/>
                <a:latin typeface="Times New Roman" panose="02020603050405020304" pitchFamily="18" charset="0"/>
              </a:rPr>
              <a:t>: first derivatives are </a:t>
            </a:r>
            <a:r>
              <a:rPr lang="en-US" sz="2000" b="0" i="0" dirty="0">
                <a:solidFill>
                  <a:srgbClr val="EE0000"/>
                </a:solidFill>
                <a:effectLst/>
                <a:latin typeface="Times New Roman" panose="02020603050405020304" pitchFamily="18" charset="0"/>
              </a:rPr>
              <a:t>proportional</a:t>
            </a:r>
            <a:r>
              <a:rPr lang="en-US" sz="2000" b="0" i="0" dirty="0">
                <a:solidFill>
                  <a:srgbClr val="000000"/>
                </a:solidFill>
                <a:effectLst/>
                <a:latin typeface="Times New Roman" panose="02020603050405020304" pitchFamily="18" charset="0"/>
              </a:rPr>
              <a:t> at the join point</a:t>
            </a:r>
          </a:p>
          <a:p>
            <a:pPr lvl="1">
              <a:buFont typeface="Arial" panose="020B0604020202020204" pitchFamily="34" charset="0"/>
              <a:buChar char="•"/>
            </a:pPr>
            <a:r>
              <a:rPr lang="en-US" sz="2000" b="0" i="0" dirty="0">
                <a:solidFill>
                  <a:srgbClr val="000000"/>
                </a:solidFill>
                <a:effectLst/>
                <a:latin typeface="Times New Roman" panose="02020603050405020304" pitchFamily="18" charset="0"/>
              </a:rPr>
              <a:t>The curve tangents TV</a:t>
            </a:r>
            <a:r>
              <a:rPr lang="en-US" sz="2000" b="0" i="0" baseline="-25000" dirty="0">
                <a:solidFill>
                  <a:srgbClr val="000000"/>
                </a:solidFill>
                <a:effectLst/>
                <a:latin typeface="Times New Roman" panose="02020603050405020304" pitchFamily="18" charset="0"/>
              </a:rPr>
              <a:t>1</a:t>
            </a:r>
            <a:r>
              <a:rPr lang="en-US" sz="2000" b="0" i="0" dirty="0">
                <a:solidFill>
                  <a:srgbClr val="000000"/>
                </a:solidFill>
                <a:effectLst/>
                <a:latin typeface="Times New Roman" panose="02020603050405020304" pitchFamily="18" charset="0"/>
              </a:rPr>
              <a:t> and TV</a:t>
            </a:r>
            <a:r>
              <a:rPr lang="en-US" sz="2000" b="0" i="0" baseline="-25000" dirty="0">
                <a:solidFill>
                  <a:srgbClr val="000000"/>
                </a:solidFill>
                <a:effectLst/>
                <a:latin typeface="Times New Roman" panose="02020603050405020304" pitchFamily="18" charset="0"/>
              </a:rPr>
              <a:t>2</a:t>
            </a:r>
            <a:r>
              <a:rPr lang="en-US" sz="2000" b="0" i="0" dirty="0">
                <a:solidFill>
                  <a:srgbClr val="000000"/>
                </a:solidFill>
                <a:effectLst/>
                <a:latin typeface="Times New Roman" panose="02020603050405020304" pitchFamily="18" charset="0"/>
              </a:rPr>
              <a:t> thus have the same direction, but not necessarily the same magnitude.</a:t>
            </a:r>
          </a:p>
          <a:p>
            <a:pPr lvl="1">
              <a:buFont typeface="Arial" panose="020B0604020202020204" pitchFamily="34" charset="0"/>
              <a:buChar char="•"/>
            </a:pPr>
            <a:r>
              <a:rPr lang="en-US" sz="2000" b="0" i="0" dirty="0">
                <a:solidFill>
                  <a:srgbClr val="000000"/>
                </a:solidFill>
                <a:effectLst/>
                <a:latin typeface="Times New Roman" panose="02020603050405020304" pitchFamily="18" charset="0"/>
              </a:rPr>
              <a:t>i.e., TV</a:t>
            </a:r>
            <a:r>
              <a:rPr lang="en-US" sz="2000" b="0" i="0" baseline="-25000" dirty="0">
                <a:solidFill>
                  <a:srgbClr val="000000"/>
                </a:solidFill>
                <a:effectLst/>
                <a:latin typeface="Times New Roman" panose="02020603050405020304" pitchFamily="18" charset="0"/>
              </a:rPr>
              <a:t>1</a:t>
            </a:r>
            <a:r>
              <a:rPr lang="en-US" sz="2000" b="0" i="0" dirty="0">
                <a:solidFill>
                  <a:srgbClr val="000000"/>
                </a:solidFill>
                <a:effectLst/>
                <a:latin typeface="Times New Roman" panose="02020603050405020304" pitchFamily="18" charset="0"/>
              </a:rPr>
              <a:t> = K * TV</a:t>
            </a:r>
            <a:r>
              <a:rPr lang="en-US" sz="2000" b="0" i="0" baseline="-25000" dirty="0">
                <a:solidFill>
                  <a:srgbClr val="000000"/>
                </a:solidFill>
                <a:effectLst/>
                <a:latin typeface="Times New Roman" panose="02020603050405020304" pitchFamily="18" charset="0"/>
              </a:rPr>
              <a:t>2</a:t>
            </a:r>
            <a:r>
              <a:rPr lang="en-US" sz="2000" b="0" i="0" dirty="0">
                <a:solidFill>
                  <a:srgbClr val="000000"/>
                </a:solidFill>
                <a:effectLst/>
                <a:latin typeface="Times New Roman" panose="02020603050405020304" pitchFamily="18" charset="0"/>
              </a:rPr>
              <a:t> </a:t>
            </a:r>
          </a:p>
          <a:p>
            <a:pPr lvl="1">
              <a:buFont typeface="Arial" panose="020B0604020202020204" pitchFamily="34" charset="0"/>
              <a:buChar char="•"/>
            </a:pPr>
            <a:r>
              <a:rPr lang="en-US" sz="2000" dirty="0"/>
              <a:t>(In parametric continuity these are equal) </a:t>
            </a:r>
            <a:endParaRPr lang="en-US" sz="2000" b="0" i="0" dirty="0">
              <a:solidFill>
                <a:srgbClr val="000000"/>
              </a:solidFill>
              <a:effectLst/>
              <a:latin typeface="Times New Roman" panose="02020603050405020304" pitchFamily="18" charset="0"/>
            </a:endParaRPr>
          </a:p>
          <a:p>
            <a:pPr marL="342900" indent="-342900" algn="l">
              <a:buFont typeface="Arial" panose="020B0604020202020204" pitchFamily="34" charset="0"/>
              <a:buChar char="•"/>
            </a:pPr>
            <a:r>
              <a:rPr lang="en-US" sz="2000" b="0" i="0" dirty="0">
                <a:solidFill>
                  <a:srgbClr val="000000"/>
                </a:solidFill>
                <a:effectLst/>
                <a:latin typeface="Times New Roman" panose="02020603050405020304" pitchFamily="18" charset="0"/>
              </a:rPr>
              <a:t>G</a:t>
            </a:r>
            <a:r>
              <a:rPr lang="en-US" sz="2000" b="0" i="0" baseline="30000" dirty="0">
                <a:solidFill>
                  <a:srgbClr val="000000"/>
                </a:solidFill>
                <a:effectLst/>
                <a:latin typeface="Times New Roman" panose="02020603050405020304" pitchFamily="18" charset="0"/>
              </a:rPr>
              <a:t>2</a:t>
            </a:r>
            <a:r>
              <a:rPr lang="en-US" sz="2000" b="0" i="0" dirty="0">
                <a:solidFill>
                  <a:srgbClr val="000000"/>
                </a:solidFill>
                <a:effectLst/>
                <a:latin typeface="Times New Roman" panose="02020603050405020304" pitchFamily="18" charset="0"/>
              </a:rPr>
              <a:t>: first and second derivatives are proportional at join point</a:t>
            </a:r>
          </a:p>
          <a:p>
            <a:pPr marL="342900" indent="-342900" algn="l">
              <a:buFont typeface="Arial" panose="020B0604020202020204" pitchFamily="34" charset="0"/>
              <a:buChar char="•"/>
            </a:pPr>
            <a:endParaRPr lang="en-US" sz="2000" b="0" i="0"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FF868AC-79C2-35F2-D648-33FFA825BC49}"/>
              </a:ext>
            </a:extLst>
          </p:cNvPr>
          <p:cNvPicPr>
            <a:picLocks noChangeAspect="1"/>
          </p:cNvPicPr>
          <p:nvPr/>
        </p:nvPicPr>
        <p:blipFill>
          <a:blip r:embed="rId2"/>
          <a:stretch>
            <a:fillRect/>
          </a:stretch>
        </p:blipFill>
        <p:spPr>
          <a:xfrm>
            <a:off x="5810865" y="3336126"/>
            <a:ext cx="5182323" cy="2981741"/>
          </a:xfrm>
          <a:prstGeom prst="rect">
            <a:avLst/>
          </a:prstGeom>
        </p:spPr>
      </p:pic>
      <p:sp>
        <p:nvSpPr>
          <p:cNvPr id="8" name="TextBox 7">
            <a:extLst>
              <a:ext uri="{FF2B5EF4-FFF2-40B4-BE49-F238E27FC236}">
                <a16:creationId xmlns:a16="http://schemas.microsoft.com/office/drawing/2014/main" id="{DFAD74A0-856B-D141-CEC3-C088015846FF}"/>
              </a:ext>
            </a:extLst>
          </p:cNvPr>
          <p:cNvSpPr txBox="1"/>
          <p:nvPr/>
        </p:nvSpPr>
        <p:spPr>
          <a:xfrm>
            <a:off x="9128476" y="5975379"/>
            <a:ext cx="2268607" cy="369332"/>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rPr>
              <a:t>G</a:t>
            </a:r>
            <a:r>
              <a:rPr lang="en-US" sz="1800" b="0" i="0" baseline="30000" dirty="0">
                <a:solidFill>
                  <a:srgbClr val="000000"/>
                </a:solidFill>
                <a:effectLst/>
                <a:latin typeface="Times New Roman" panose="02020603050405020304" pitchFamily="18" charset="0"/>
              </a:rPr>
              <a:t>1 </a:t>
            </a:r>
            <a:r>
              <a:rPr lang="en-US" sz="1800" b="0" i="0" dirty="0">
                <a:solidFill>
                  <a:srgbClr val="000000"/>
                </a:solidFill>
                <a:effectLst/>
                <a:latin typeface="Times New Roman" panose="02020603050405020304" pitchFamily="18" charset="0"/>
              </a:rPr>
              <a:t>Continuity</a:t>
            </a:r>
            <a:endParaRPr lang="en-IN" dirty="0"/>
          </a:p>
        </p:txBody>
      </p:sp>
      <p:sp>
        <p:nvSpPr>
          <p:cNvPr id="4" name="TextBox 3">
            <a:extLst>
              <a:ext uri="{FF2B5EF4-FFF2-40B4-BE49-F238E27FC236}">
                <a16:creationId xmlns:a16="http://schemas.microsoft.com/office/drawing/2014/main" id="{9C66953F-0B22-7E19-3E20-2158FF22B3F1}"/>
              </a:ext>
            </a:extLst>
          </p:cNvPr>
          <p:cNvSpPr txBox="1"/>
          <p:nvPr/>
        </p:nvSpPr>
        <p:spPr>
          <a:xfrm>
            <a:off x="816077" y="180322"/>
            <a:ext cx="6096000" cy="769441"/>
          </a:xfrm>
          <a:prstGeom prst="rect">
            <a:avLst/>
          </a:prstGeom>
          <a:noFill/>
        </p:spPr>
        <p:txBody>
          <a:bodyPr wrap="square">
            <a:spAutoFit/>
          </a:bodyPr>
          <a:lstStyle/>
          <a:p>
            <a:pPr algn="l"/>
            <a:r>
              <a:rPr lang="en-US" sz="4400" b="0" i="1" dirty="0">
                <a:solidFill>
                  <a:srgbClr val="000000"/>
                </a:solidFill>
                <a:effectLst/>
                <a:latin typeface="Times New Roman" panose="02020603050405020304" pitchFamily="18" charset="0"/>
              </a:rPr>
              <a:t>Geometric Continuity</a:t>
            </a:r>
          </a:p>
        </p:txBody>
      </p:sp>
      <p:pic>
        <p:nvPicPr>
          <p:cNvPr id="7" name="Picture 6">
            <a:extLst>
              <a:ext uri="{FF2B5EF4-FFF2-40B4-BE49-F238E27FC236}">
                <a16:creationId xmlns:a16="http://schemas.microsoft.com/office/drawing/2014/main" id="{868278E5-CA3C-95CF-3D74-3A72856B6B16}"/>
              </a:ext>
            </a:extLst>
          </p:cNvPr>
          <p:cNvPicPr>
            <a:picLocks noChangeAspect="1"/>
          </p:cNvPicPr>
          <p:nvPr/>
        </p:nvPicPr>
        <p:blipFill>
          <a:blip r:embed="rId3"/>
          <a:stretch>
            <a:fillRect/>
          </a:stretch>
        </p:blipFill>
        <p:spPr>
          <a:xfrm>
            <a:off x="5540344" y="1300355"/>
            <a:ext cx="6066016" cy="1433013"/>
          </a:xfrm>
          <a:prstGeom prst="rect">
            <a:avLst/>
          </a:prstGeom>
        </p:spPr>
      </p:pic>
    </p:spTree>
    <p:extLst>
      <p:ext uri="{BB962C8B-B14F-4D97-AF65-F5344CB8AC3E}">
        <p14:creationId xmlns:p14="http://schemas.microsoft.com/office/powerpoint/2010/main" val="399903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10A483-B86C-13C7-A024-B98ACFE13E6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591254" y="1063484"/>
            <a:ext cx="8756014" cy="5658909"/>
          </a:xfrm>
          <a:prstGeom prst="rect">
            <a:avLst/>
          </a:prstGeom>
        </p:spPr>
      </p:pic>
    </p:spTree>
    <p:extLst>
      <p:ext uri="{BB962C8B-B14F-4D97-AF65-F5344CB8AC3E}">
        <p14:creationId xmlns:p14="http://schemas.microsoft.com/office/powerpoint/2010/main" val="3006540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089EB4-4AE0-C9A7-0B76-6C0D644CC54D}"/>
              </a:ext>
            </a:extLst>
          </p:cNvPr>
          <p:cNvSpPr txBox="1"/>
          <p:nvPr/>
        </p:nvSpPr>
        <p:spPr>
          <a:xfrm>
            <a:off x="1081548" y="1090139"/>
            <a:ext cx="9635613" cy="215443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Spline is flexible strip used to produce a smooth curve through a designated set of points.</a:t>
            </a:r>
          </a:p>
          <a:p>
            <a:endParaRPr lang="en-US" sz="1000" dirty="0"/>
          </a:p>
          <a:p>
            <a:r>
              <a:rPr lang="en-US" sz="2000" dirty="0"/>
              <a:t> There are three equivalent methods for specifying a particular spline representation: </a:t>
            </a:r>
          </a:p>
          <a:p>
            <a:r>
              <a:rPr lang="en-US" sz="2000" dirty="0"/>
              <a:t>We can state :</a:t>
            </a:r>
          </a:p>
          <a:p>
            <a:pPr marL="342900" indent="-342900">
              <a:buFont typeface="Arial" panose="020B0604020202020204" pitchFamily="34" charset="0"/>
              <a:buChar char="•"/>
            </a:pPr>
            <a:r>
              <a:rPr lang="en-US" sz="2000" dirty="0"/>
              <a:t>the set of boundary conditions that are imposed on the spline;</a:t>
            </a:r>
          </a:p>
          <a:p>
            <a:pPr marL="342900" indent="-342900">
              <a:buFont typeface="Arial" panose="020B0604020202020204" pitchFamily="34" charset="0"/>
              <a:buChar char="•"/>
            </a:pPr>
            <a:r>
              <a:rPr lang="en-US" sz="2000" dirty="0"/>
              <a:t>the matrix that characterizes the spline;</a:t>
            </a:r>
          </a:p>
          <a:p>
            <a:pPr marL="342900" indent="-342900">
              <a:buFont typeface="Arial" panose="020B0604020202020204" pitchFamily="34" charset="0"/>
              <a:buChar char="•"/>
            </a:pPr>
            <a:r>
              <a:rPr lang="en-US" sz="2000" dirty="0"/>
              <a:t>the set of blending functions</a:t>
            </a:r>
          </a:p>
        </p:txBody>
      </p:sp>
      <p:sp>
        <p:nvSpPr>
          <p:cNvPr id="5" name="TextBox 4">
            <a:extLst>
              <a:ext uri="{FF2B5EF4-FFF2-40B4-BE49-F238E27FC236}">
                <a16:creationId xmlns:a16="http://schemas.microsoft.com/office/drawing/2014/main" id="{B37F1F96-B912-D875-36A7-1311B513561A}"/>
              </a:ext>
            </a:extLst>
          </p:cNvPr>
          <p:cNvSpPr txBox="1"/>
          <p:nvPr/>
        </p:nvSpPr>
        <p:spPr>
          <a:xfrm>
            <a:off x="1179871" y="287282"/>
            <a:ext cx="6096000" cy="769441"/>
          </a:xfrm>
          <a:prstGeom prst="rect">
            <a:avLst/>
          </a:prstGeom>
          <a:noFill/>
        </p:spPr>
        <p:txBody>
          <a:bodyPr wrap="square">
            <a:spAutoFit/>
          </a:bodyPr>
          <a:lstStyle/>
          <a:p>
            <a:r>
              <a:rPr lang="en-US" sz="4400" dirty="0"/>
              <a:t>Spline Representation </a:t>
            </a:r>
            <a:endParaRPr lang="en-IN" sz="4400" dirty="0"/>
          </a:p>
        </p:txBody>
      </p:sp>
      <p:pic>
        <p:nvPicPr>
          <p:cNvPr id="7" name="Picture 6">
            <a:extLst>
              <a:ext uri="{FF2B5EF4-FFF2-40B4-BE49-F238E27FC236}">
                <a16:creationId xmlns:a16="http://schemas.microsoft.com/office/drawing/2014/main" id="{F58A127E-4C8E-4040-9954-4160076765BB}"/>
              </a:ext>
            </a:extLst>
          </p:cNvPr>
          <p:cNvPicPr>
            <a:picLocks noChangeAspect="1"/>
          </p:cNvPicPr>
          <p:nvPr/>
        </p:nvPicPr>
        <p:blipFill>
          <a:blip r:embed="rId2"/>
          <a:stretch>
            <a:fillRect/>
          </a:stretch>
        </p:blipFill>
        <p:spPr>
          <a:xfrm>
            <a:off x="4661420" y="3049550"/>
            <a:ext cx="7156028" cy="3662980"/>
          </a:xfrm>
          <a:prstGeom prst="rect">
            <a:avLst/>
          </a:prstGeom>
        </p:spPr>
      </p:pic>
      <p:sp>
        <p:nvSpPr>
          <p:cNvPr id="9" name="TextBox 8">
            <a:extLst>
              <a:ext uri="{FF2B5EF4-FFF2-40B4-BE49-F238E27FC236}">
                <a16:creationId xmlns:a16="http://schemas.microsoft.com/office/drawing/2014/main" id="{4F8F3606-F773-4F9E-BF2C-5CE1E44B84A4}"/>
              </a:ext>
            </a:extLst>
          </p:cNvPr>
          <p:cNvSpPr txBox="1"/>
          <p:nvPr/>
        </p:nvSpPr>
        <p:spPr>
          <a:xfrm>
            <a:off x="658761" y="3828870"/>
            <a:ext cx="3844413" cy="2308324"/>
          </a:xfrm>
          <a:prstGeom prst="rect">
            <a:avLst/>
          </a:prstGeom>
          <a:noFill/>
        </p:spPr>
        <p:txBody>
          <a:bodyPr wrap="square">
            <a:spAutoFit/>
          </a:bodyPr>
          <a:lstStyle/>
          <a:p>
            <a:r>
              <a:rPr lang="en-IN" sz="2400" dirty="0"/>
              <a:t>boundary conditions</a:t>
            </a:r>
          </a:p>
          <a:p>
            <a:pPr marL="457200" indent="-457200">
              <a:buFont typeface="Arial" panose="020B0604020202020204" pitchFamily="34" charset="0"/>
              <a:buChar char="•"/>
            </a:pPr>
            <a:r>
              <a:rPr lang="en-US" sz="2400" dirty="0"/>
              <a:t>the endpoint coordinates </a:t>
            </a:r>
            <a:r>
              <a:rPr lang="en-US" sz="2400" dirty="0">
                <a:solidFill>
                  <a:srgbClr val="FF0000"/>
                </a:solidFill>
              </a:rPr>
              <a:t>x(0)</a:t>
            </a:r>
            <a:r>
              <a:rPr lang="en-US" sz="2400" dirty="0"/>
              <a:t> and </a:t>
            </a:r>
            <a:r>
              <a:rPr lang="en-US" sz="2400" dirty="0">
                <a:solidFill>
                  <a:srgbClr val="FF0000"/>
                </a:solidFill>
              </a:rPr>
              <a:t>x(1) </a:t>
            </a:r>
            <a:r>
              <a:rPr lang="en-US" sz="2400" dirty="0"/>
              <a:t>and on the parametric first derivatives at the endpoints </a:t>
            </a:r>
            <a:r>
              <a:rPr lang="en-US" sz="2400" dirty="0">
                <a:solidFill>
                  <a:srgbClr val="FF0000"/>
                </a:solidFill>
              </a:rPr>
              <a:t>x'(0) and x '(1).</a:t>
            </a:r>
            <a:endParaRPr lang="en-IN" sz="2400" dirty="0">
              <a:solidFill>
                <a:srgbClr val="FF0000"/>
              </a:solidFill>
            </a:endParaRPr>
          </a:p>
        </p:txBody>
      </p:sp>
    </p:spTree>
    <p:extLst>
      <p:ext uri="{BB962C8B-B14F-4D97-AF65-F5344CB8AC3E}">
        <p14:creationId xmlns:p14="http://schemas.microsoft.com/office/powerpoint/2010/main" val="18239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9D312-E7DB-62E9-146D-1E90503AD364}"/>
              </a:ext>
            </a:extLst>
          </p:cNvPr>
          <p:cNvPicPr>
            <a:picLocks noChangeAspect="1"/>
          </p:cNvPicPr>
          <p:nvPr/>
        </p:nvPicPr>
        <p:blipFill>
          <a:blip r:embed="rId2"/>
          <a:stretch>
            <a:fillRect/>
          </a:stretch>
        </p:blipFill>
        <p:spPr>
          <a:xfrm>
            <a:off x="865239" y="1082224"/>
            <a:ext cx="10589342" cy="5366621"/>
          </a:xfrm>
          <a:prstGeom prst="rect">
            <a:avLst/>
          </a:prstGeom>
        </p:spPr>
      </p:pic>
      <p:sp>
        <p:nvSpPr>
          <p:cNvPr id="5" name="TextBox 4">
            <a:extLst>
              <a:ext uri="{FF2B5EF4-FFF2-40B4-BE49-F238E27FC236}">
                <a16:creationId xmlns:a16="http://schemas.microsoft.com/office/drawing/2014/main" id="{C3E3C30E-DDBE-285F-854E-9FE973573182}"/>
              </a:ext>
            </a:extLst>
          </p:cNvPr>
          <p:cNvSpPr txBox="1"/>
          <p:nvPr/>
        </p:nvSpPr>
        <p:spPr>
          <a:xfrm>
            <a:off x="1081548" y="306947"/>
            <a:ext cx="6096000" cy="707886"/>
          </a:xfrm>
          <a:prstGeom prst="rect">
            <a:avLst/>
          </a:prstGeom>
          <a:noFill/>
        </p:spPr>
        <p:txBody>
          <a:bodyPr wrap="square">
            <a:spAutoFit/>
          </a:bodyPr>
          <a:lstStyle/>
          <a:p>
            <a:r>
              <a:rPr lang="en-IN" sz="4000" dirty="0"/>
              <a:t>Matrix Form</a:t>
            </a:r>
          </a:p>
        </p:txBody>
      </p:sp>
    </p:spTree>
    <p:extLst>
      <p:ext uri="{BB962C8B-B14F-4D97-AF65-F5344CB8AC3E}">
        <p14:creationId xmlns:p14="http://schemas.microsoft.com/office/powerpoint/2010/main" val="195641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C3F7C4-6AE0-AEE2-2B63-D2313055CF9C}"/>
              </a:ext>
            </a:extLst>
          </p:cNvPr>
          <p:cNvSpPr txBox="1"/>
          <p:nvPr/>
        </p:nvSpPr>
        <p:spPr>
          <a:xfrm>
            <a:off x="1589549" y="315083"/>
            <a:ext cx="4670325" cy="523220"/>
          </a:xfrm>
          <a:prstGeom prst="rect">
            <a:avLst/>
          </a:prstGeom>
          <a:noFill/>
        </p:spPr>
        <p:txBody>
          <a:bodyPr wrap="square">
            <a:spAutoFit/>
          </a:bodyPr>
          <a:lstStyle/>
          <a:p>
            <a:pPr algn="l">
              <a:spcBef>
                <a:spcPts val="600"/>
              </a:spcBef>
              <a:spcAft>
                <a:spcPts val="1500"/>
              </a:spcAft>
            </a:pPr>
            <a:r>
              <a:rPr lang="en-US" sz="2800" b="0" i="0" dirty="0">
                <a:solidFill>
                  <a:srgbClr val="001D35"/>
                </a:solidFill>
                <a:effectLst/>
                <a:latin typeface="Google Sans"/>
              </a:rPr>
              <a:t>Difference</a:t>
            </a:r>
          </a:p>
        </p:txBody>
      </p:sp>
      <p:graphicFrame>
        <p:nvGraphicFramePr>
          <p:cNvPr id="8" name="Table 7">
            <a:extLst>
              <a:ext uri="{FF2B5EF4-FFF2-40B4-BE49-F238E27FC236}">
                <a16:creationId xmlns:a16="http://schemas.microsoft.com/office/drawing/2014/main" id="{553F1A94-2CA8-8047-A4F6-DC83D32EF856}"/>
              </a:ext>
            </a:extLst>
          </p:cNvPr>
          <p:cNvGraphicFramePr>
            <a:graphicFrameLocks noGrp="1"/>
          </p:cNvGraphicFramePr>
          <p:nvPr>
            <p:extLst>
              <p:ext uri="{D42A27DB-BD31-4B8C-83A1-F6EECF244321}">
                <p14:modId xmlns:p14="http://schemas.microsoft.com/office/powerpoint/2010/main" val="3983051638"/>
              </p:ext>
            </p:extLst>
          </p:nvPr>
        </p:nvGraphicFramePr>
        <p:xfrm>
          <a:off x="1106132" y="1053963"/>
          <a:ext cx="9776541" cy="5181600"/>
        </p:xfrm>
        <a:graphic>
          <a:graphicData uri="http://schemas.openxmlformats.org/drawingml/2006/table">
            <a:tbl>
              <a:tblPr firstRow="1" bandRow="1">
                <a:tableStyleId>{8799B23B-EC83-4686-B30A-512413B5E67A}</a:tableStyleId>
              </a:tblPr>
              <a:tblGrid>
                <a:gridCol w="2333755">
                  <a:extLst>
                    <a:ext uri="{9D8B030D-6E8A-4147-A177-3AD203B41FA5}">
                      <a16:colId xmlns:a16="http://schemas.microsoft.com/office/drawing/2014/main" val="2581440805"/>
                    </a:ext>
                  </a:extLst>
                </a:gridCol>
                <a:gridCol w="3726193">
                  <a:extLst>
                    <a:ext uri="{9D8B030D-6E8A-4147-A177-3AD203B41FA5}">
                      <a16:colId xmlns:a16="http://schemas.microsoft.com/office/drawing/2014/main" val="3261785392"/>
                    </a:ext>
                  </a:extLst>
                </a:gridCol>
                <a:gridCol w="3716593">
                  <a:extLst>
                    <a:ext uri="{9D8B030D-6E8A-4147-A177-3AD203B41FA5}">
                      <a16:colId xmlns:a16="http://schemas.microsoft.com/office/drawing/2014/main" val="1853742181"/>
                    </a:ext>
                  </a:extLst>
                </a:gridCol>
              </a:tblGrid>
              <a:tr h="370840">
                <a:tc>
                  <a:txBody>
                    <a:bodyPr/>
                    <a:lstStyle/>
                    <a:p>
                      <a:endParaRPr lang="en-IN" sz="2800"/>
                    </a:p>
                  </a:txBody>
                  <a:tcPr/>
                </a:tc>
                <a:tc>
                  <a:txBody>
                    <a:bodyPr/>
                    <a:lstStyle/>
                    <a:p>
                      <a:r>
                        <a:rPr lang="en-US" sz="2800" b="1" dirty="0">
                          <a:solidFill>
                            <a:srgbClr val="001D35"/>
                          </a:solidFill>
                          <a:effectLst/>
                          <a:highlight>
                            <a:srgbClr val="FFFF00"/>
                          </a:highlight>
                        </a:rPr>
                        <a:t>Hermite Spline</a:t>
                      </a:r>
                      <a:endParaRPr lang="en-IN" sz="2800" dirty="0">
                        <a:highlight>
                          <a:srgbClr val="FFFF00"/>
                        </a:highlight>
                      </a:endParaRPr>
                    </a:p>
                  </a:txBody>
                  <a:tcPr/>
                </a:tc>
                <a:tc>
                  <a:txBody>
                    <a:bodyPr/>
                    <a:lstStyle/>
                    <a:p>
                      <a:r>
                        <a:rPr lang="en-US" sz="2800" b="1" dirty="0">
                          <a:solidFill>
                            <a:srgbClr val="001D35"/>
                          </a:solidFill>
                          <a:effectLst/>
                          <a:highlight>
                            <a:srgbClr val="FFFF00"/>
                          </a:highlight>
                        </a:rPr>
                        <a:t>Bezier Curve</a:t>
                      </a:r>
                      <a:endParaRPr lang="en-IN" sz="2800" dirty="0">
                        <a:highlight>
                          <a:srgbClr val="FFFF00"/>
                        </a:highlight>
                      </a:endParaRPr>
                    </a:p>
                  </a:txBody>
                  <a:tcPr/>
                </a:tc>
                <a:extLst>
                  <a:ext uri="{0D108BD9-81ED-4DB2-BD59-A6C34878D82A}">
                    <a16:rowId xmlns:a16="http://schemas.microsoft.com/office/drawing/2014/main" val="1219711641"/>
                  </a:ext>
                </a:extLst>
              </a:tr>
              <a:tr h="370840">
                <a:tc>
                  <a:txBody>
                    <a:bodyPr/>
                    <a:lstStyle/>
                    <a:p>
                      <a:r>
                        <a:rPr lang="en-US" sz="2400" b="1" dirty="0">
                          <a:solidFill>
                            <a:srgbClr val="001D35"/>
                          </a:solidFill>
                          <a:effectLst/>
                        </a:rPr>
                        <a:t>Control Point</a:t>
                      </a:r>
                      <a:endParaRPr lang="en-IN" sz="2400" dirty="0"/>
                    </a:p>
                  </a:txBody>
                  <a:tcPr/>
                </a:tc>
                <a:tc>
                  <a:txBody>
                    <a:bodyPr/>
                    <a:lstStyle/>
                    <a:p>
                      <a:r>
                        <a:rPr lang="en-US" sz="2400" b="0" dirty="0">
                          <a:solidFill>
                            <a:srgbClr val="001D35"/>
                          </a:solidFill>
                          <a:effectLst/>
                        </a:rPr>
                        <a:t>Uses </a:t>
                      </a:r>
                      <a:r>
                        <a:rPr lang="en-US" sz="2400" b="0" dirty="0">
                          <a:solidFill>
                            <a:srgbClr val="FF0000"/>
                          </a:solidFill>
                          <a:effectLst/>
                        </a:rPr>
                        <a:t>two endpoints and two tangent vectors </a:t>
                      </a:r>
                      <a:r>
                        <a:rPr lang="en-US" sz="2400" b="0" dirty="0">
                          <a:solidFill>
                            <a:srgbClr val="001D35"/>
                          </a:solidFill>
                          <a:effectLst/>
                        </a:rPr>
                        <a:t>at those endpoints to define the curve. </a:t>
                      </a:r>
                      <a:endParaRPr lang="en-IN" sz="2400" dirty="0"/>
                    </a:p>
                  </a:txBody>
                  <a:tcPr/>
                </a:tc>
                <a:tc>
                  <a:txBody>
                    <a:bodyPr/>
                    <a:lstStyle/>
                    <a:p>
                      <a:r>
                        <a:rPr lang="en-US" sz="2400" b="0" dirty="0">
                          <a:solidFill>
                            <a:srgbClr val="001D35"/>
                          </a:solidFill>
                          <a:effectLst/>
                        </a:rPr>
                        <a:t>Uses </a:t>
                      </a:r>
                      <a:r>
                        <a:rPr lang="en-US" sz="2400" b="0" dirty="0">
                          <a:solidFill>
                            <a:srgbClr val="FF0000"/>
                          </a:solidFill>
                          <a:effectLst/>
                        </a:rPr>
                        <a:t>a set of control points</a:t>
                      </a:r>
                      <a:r>
                        <a:rPr lang="en-US" sz="2400" b="0" dirty="0">
                          <a:solidFill>
                            <a:srgbClr val="001D35"/>
                          </a:solidFill>
                          <a:effectLst/>
                        </a:rPr>
                        <a:t>, where the first and last points are on the curve and the intermediate points influence its shape. </a:t>
                      </a:r>
                      <a:endParaRPr lang="en-IN" sz="2400" dirty="0"/>
                    </a:p>
                  </a:txBody>
                  <a:tcPr/>
                </a:tc>
                <a:extLst>
                  <a:ext uri="{0D108BD9-81ED-4DB2-BD59-A6C34878D82A}">
                    <a16:rowId xmlns:a16="http://schemas.microsoft.com/office/drawing/2014/main" val="3388635512"/>
                  </a:ext>
                </a:extLst>
              </a:tr>
              <a:tr h="370840">
                <a:tc>
                  <a:txBody>
                    <a:bodyPr/>
                    <a:lstStyle/>
                    <a:p>
                      <a:r>
                        <a:rPr lang="en-US" sz="2400" b="1" kern="1200" dirty="0">
                          <a:solidFill>
                            <a:schemeClr val="dk1"/>
                          </a:solidFill>
                          <a:effectLst/>
                        </a:rPr>
                        <a:t>Tangents</a:t>
                      </a:r>
                      <a:endParaRPr lang="en-US" sz="2400" b="0" i="0" kern="1200" dirty="0">
                        <a:solidFill>
                          <a:schemeClr val="dk1"/>
                        </a:solidFill>
                        <a:effectLst/>
                        <a:latin typeface="+mn-lt"/>
                        <a:ea typeface="+mn-ea"/>
                        <a:cs typeface="+mn-cs"/>
                      </a:endParaRPr>
                    </a:p>
                  </a:txBody>
                  <a:tcPr/>
                </a:tc>
                <a:tc>
                  <a:txBody>
                    <a:bodyPr/>
                    <a:lstStyle/>
                    <a:p>
                      <a:r>
                        <a:rPr lang="en-US" sz="2400" b="0" kern="1200" dirty="0">
                          <a:solidFill>
                            <a:schemeClr val="dk1"/>
                          </a:solidFill>
                          <a:effectLst/>
                        </a:rPr>
                        <a:t>Explicitly specifies the tangents at each endpoint, providing precise control over the curve's direction at those points. </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Tangents are implicitly determined by the placement of control points, offering less direct control over the curve's tangents. </a:t>
                      </a:r>
                      <a:endParaRPr lang="en-US" sz="2400" b="0" i="0" kern="1200" dirty="0">
                        <a:solidFill>
                          <a:schemeClr val="dk1"/>
                        </a:solidFill>
                        <a:effectLst/>
                        <a:latin typeface="+mn-lt"/>
                        <a:ea typeface="+mn-ea"/>
                        <a:cs typeface="+mn-cs"/>
                      </a:endParaRPr>
                    </a:p>
                  </a:txBody>
                  <a:tcPr/>
                </a:tc>
                <a:extLst>
                  <a:ext uri="{0D108BD9-81ED-4DB2-BD59-A6C34878D82A}">
                    <a16:rowId xmlns:a16="http://schemas.microsoft.com/office/drawing/2014/main" val="645069196"/>
                  </a:ext>
                </a:extLst>
              </a:tr>
              <a:tr h="370840">
                <a:tc>
                  <a:txBody>
                    <a:bodyPr/>
                    <a:lstStyle/>
                    <a:p>
                      <a:r>
                        <a:rPr lang="en-US" sz="2400" b="1" kern="1200" dirty="0">
                          <a:solidFill>
                            <a:schemeClr val="dk1"/>
                          </a:solidFill>
                          <a:effectLst/>
                        </a:rPr>
                        <a:t>Mathematical Basis</a:t>
                      </a:r>
                      <a:endParaRPr lang="en-US" sz="2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Uses Hermite polynomials to construct the curve. </a:t>
                      </a:r>
                      <a:endParaRPr lang="en-US" sz="2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Uses Bernstein polynomials to define the curve. </a:t>
                      </a:r>
                      <a:endParaRPr lang="en-US" sz="2400" b="0" i="0" kern="1200" dirty="0">
                        <a:solidFill>
                          <a:schemeClr val="dk1"/>
                        </a:solidFill>
                        <a:effectLst/>
                        <a:latin typeface="+mn-lt"/>
                        <a:ea typeface="+mn-ea"/>
                        <a:cs typeface="+mn-cs"/>
                      </a:endParaRPr>
                    </a:p>
                  </a:txBody>
                  <a:tcPr/>
                </a:tc>
                <a:extLst>
                  <a:ext uri="{0D108BD9-81ED-4DB2-BD59-A6C34878D82A}">
                    <a16:rowId xmlns:a16="http://schemas.microsoft.com/office/drawing/2014/main" val="2595784293"/>
                  </a:ext>
                </a:extLst>
              </a:tr>
            </a:tbl>
          </a:graphicData>
        </a:graphic>
      </p:graphicFrame>
    </p:spTree>
    <p:extLst>
      <p:ext uri="{BB962C8B-B14F-4D97-AF65-F5344CB8AC3E}">
        <p14:creationId xmlns:p14="http://schemas.microsoft.com/office/powerpoint/2010/main" val="761414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6441B2-B663-3BDC-8D98-E9233FFE0EB7}"/>
              </a:ext>
            </a:extLst>
          </p:cNvPr>
          <p:cNvSpPr txBox="1"/>
          <p:nvPr/>
        </p:nvSpPr>
        <p:spPr>
          <a:xfrm>
            <a:off x="1091381" y="218456"/>
            <a:ext cx="6096000" cy="707886"/>
          </a:xfrm>
          <a:prstGeom prst="rect">
            <a:avLst/>
          </a:prstGeom>
          <a:noFill/>
        </p:spPr>
        <p:txBody>
          <a:bodyPr wrap="square">
            <a:spAutoFit/>
          </a:bodyPr>
          <a:lstStyle/>
          <a:p>
            <a:r>
              <a:rPr lang="en-IN" sz="4000" dirty="0"/>
              <a:t>Hermite Cubic Spline </a:t>
            </a:r>
          </a:p>
        </p:txBody>
      </p:sp>
      <p:sp>
        <p:nvSpPr>
          <p:cNvPr id="5" name="TextBox 4">
            <a:extLst>
              <a:ext uri="{FF2B5EF4-FFF2-40B4-BE49-F238E27FC236}">
                <a16:creationId xmlns:a16="http://schemas.microsoft.com/office/drawing/2014/main" id="{3511C3C4-23B6-5E77-871D-0DAB13874D9C}"/>
              </a:ext>
            </a:extLst>
          </p:cNvPr>
          <p:cNvSpPr txBox="1"/>
          <p:nvPr/>
        </p:nvSpPr>
        <p:spPr>
          <a:xfrm>
            <a:off x="1091381" y="1043519"/>
            <a:ext cx="6096000" cy="369332"/>
          </a:xfrm>
          <a:prstGeom prst="rect">
            <a:avLst/>
          </a:prstGeom>
          <a:noFill/>
        </p:spPr>
        <p:txBody>
          <a:bodyPr wrap="square">
            <a:spAutoFit/>
          </a:bodyPr>
          <a:lstStyle/>
          <a:p>
            <a:r>
              <a:rPr lang="en-US" dirty="0"/>
              <a:t>The general form of a cubic function can be written as;</a:t>
            </a:r>
            <a:endParaRPr lang="en-IN" dirty="0"/>
          </a:p>
        </p:txBody>
      </p:sp>
      <p:pic>
        <p:nvPicPr>
          <p:cNvPr id="7" name="Picture 6">
            <a:extLst>
              <a:ext uri="{FF2B5EF4-FFF2-40B4-BE49-F238E27FC236}">
                <a16:creationId xmlns:a16="http://schemas.microsoft.com/office/drawing/2014/main" id="{785461A9-99FC-4E34-FAFB-A69442F0283E}"/>
              </a:ext>
            </a:extLst>
          </p:cNvPr>
          <p:cNvPicPr>
            <a:picLocks noChangeAspect="1"/>
          </p:cNvPicPr>
          <p:nvPr/>
        </p:nvPicPr>
        <p:blipFill>
          <a:blip r:embed="rId2"/>
          <a:stretch>
            <a:fillRect/>
          </a:stretch>
        </p:blipFill>
        <p:spPr>
          <a:xfrm>
            <a:off x="1220079" y="1758477"/>
            <a:ext cx="4248318" cy="691252"/>
          </a:xfrm>
          <a:prstGeom prst="rect">
            <a:avLst/>
          </a:prstGeom>
        </p:spPr>
      </p:pic>
      <p:sp>
        <p:nvSpPr>
          <p:cNvPr id="9" name="TextBox 8">
            <a:extLst>
              <a:ext uri="{FF2B5EF4-FFF2-40B4-BE49-F238E27FC236}">
                <a16:creationId xmlns:a16="http://schemas.microsoft.com/office/drawing/2014/main" id="{53C07841-5EF0-E5DF-56C6-D9CC7AE634AF}"/>
              </a:ext>
            </a:extLst>
          </p:cNvPr>
          <p:cNvSpPr txBox="1"/>
          <p:nvPr/>
        </p:nvSpPr>
        <p:spPr>
          <a:xfrm>
            <a:off x="1376516" y="1432928"/>
            <a:ext cx="1111045" cy="369332"/>
          </a:xfrm>
          <a:prstGeom prst="rect">
            <a:avLst/>
          </a:prstGeom>
          <a:noFill/>
        </p:spPr>
        <p:txBody>
          <a:bodyPr wrap="square">
            <a:spAutoFit/>
          </a:bodyPr>
          <a:lstStyle/>
          <a:p>
            <a:r>
              <a:rPr lang="en-IN" dirty="0"/>
              <a:t>0 &lt; t &lt; 1.</a:t>
            </a:r>
          </a:p>
        </p:txBody>
      </p:sp>
      <p:pic>
        <p:nvPicPr>
          <p:cNvPr id="11" name="Picture 10">
            <a:extLst>
              <a:ext uri="{FF2B5EF4-FFF2-40B4-BE49-F238E27FC236}">
                <a16:creationId xmlns:a16="http://schemas.microsoft.com/office/drawing/2014/main" id="{C018C120-BD82-72A2-5FC0-57A3BE9DAA39}"/>
              </a:ext>
            </a:extLst>
          </p:cNvPr>
          <p:cNvPicPr>
            <a:picLocks noChangeAspect="1"/>
          </p:cNvPicPr>
          <p:nvPr/>
        </p:nvPicPr>
        <p:blipFill>
          <a:blip r:embed="rId3"/>
          <a:stretch>
            <a:fillRect/>
          </a:stretch>
        </p:blipFill>
        <p:spPr>
          <a:xfrm>
            <a:off x="7109087" y="779277"/>
            <a:ext cx="3991532" cy="1676634"/>
          </a:xfrm>
          <a:prstGeom prst="rect">
            <a:avLst/>
          </a:prstGeom>
        </p:spPr>
      </p:pic>
      <p:pic>
        <p:nvPicPr>
          <p:cNvPr id="13" name="Picture 12">
            <a:extLst>
              <a:ext uri="{FF2B5EF4-FFF2-40B4-BE49-F238E27FC236}">
                <a16:creationId xmlns:a16="http://schemas.microsoft.com/office/drawing/2014/main" id="{CFC6BD4F-9F7E-E093-1F2D-F5B62C2AB64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220079" y="2449729"/>
            <a:ext cx="3414922" cy="529445"/>
          </a:xfrm>
          <a:prstGeom prst="rect">
            <a:avLst/>
          </a:prstGeom>
        </p:spPr>
      </p:pic>
      <p:pic>
        <p:nvPicPr>
          <p:cNvPr id="15" name="Picture 14">
            <a:extLst>
              <a:ext uri="{FF2B5EF4-FFF2-40B4-BE49-F238E27FC236}">
                <a16:creationId xmlns:a16="http://schemas.microsoft.com/office/drawing/2014/main" id="{A0426B58-A2E6-9074-C548-0E104EF75D4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220078" y="3022997"/>
            <a:ext cx="7609289" cy="3504422"/>
          </a:xfrm>
          <a:prstGeom prst="rect">
            <a:avLst/>
          </a:prstGeom>
        </p:spPr>
      </p:pic>
    </p:spTree>
    <p:extLst>
      <p:ext uri="{BB962C8B-B14F-4D97-AF65-F5344CB8AC3E}">
        <p14:creationId xmlns:p14="http://schemas.microsoft.com/office/powerpoint/2010/main" val="334394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3-8540-378D-1AC3-ABA3443A99CC}"/>
              </a:ext>
            </a:extLst>
          </p:cNvPr>
          <p:cNvSpPr>
            <a:spLocks noGrp="1"/>
          </p:cNvSpPr>
          <p:nvPr>
            <p:ph type="title"/>
          </p:nvPr>
        </p:nvSpPr>
        <p:spPr/>
        <p:txBody>
          <a:bodyPr/>
          <a:lstStyle/>
          <a:p>
            <a:r>
              <a:rPr lang="fr-FR" dirty="0"/>
              <a:t>3d Object Représentation : </a:t>
            </a:r>
            <a:r>
              <a:rPr lang="fr-FR" dirty="0" err="1"/>
              <a:t>Polygon</a:t>
            </a:r>
            <a:r>
              <a:rPr lang="fr-FR" dirty="0"/>
              <a:t> Surfaces</a:t>
            </a:r>
            <a:endParaRPr lang="en-IN" dirty="0"/>
          </a:p>
        </p:txBody>
      </p:sp>
      <p:sp>
        <p:nvSpPr>
          <p:cNvPr id="3" name="Content Placeholder 2">
            <a:extLst>
              <a:ext uri="{FF2B5EF4-FFF2-40B4-BE49-F238E27FC236}">
                <a16:creationId xmlns:a16="http://schemas.microsoft.com/office/drawing/2014/main" id="{B1EE9BB0-C5CA-6D37-A46C-88D7BCA68452}"/>
              </a:ext>
            </a:extLst>
          </p:cNvPr>
          <p:cNvSpPr>
            <a:spLocks noGrp="1"/>
          </p:cNvSpPr>
          <p:nvPr>
            <p:ph idx="1"/>
          </p:nvPr>
        </p:nvSpPr>
        <p:spPr/>
        <p:txBody>
          <a:bodyPr/>
          <a:lstStyle/>
          <a:p>
            <a:r>
              <a:rPr lang="en-US" dirty="0"/>
              <a:t> The most commonly used representation for a 3D graphics object. </a:t>
            </a:r>
          </a:p>
          <a:p>
            <a:r>
              <a:rPr lang="en-US" dirty="0"/>
              <a:t> It is a set of surface polygons that enclose the object interior. </a:t>
            </a:r>
            <a:endParaRPr lang="en-IN" dirty="0"/>
          </a:p>
        </p:txBody>
      </p:sp>
      <p:pic>
        <p:nvPicPr>
          <p:cNvPr id="7" name="Picture 6">
            <a:extLst>
              <a:ext uri="{FF2B5EF4-FFF2-40B4-BE49-F238E27FC236}">
                <a16:creationId xmlns:a16="http://schemas.microsoft.com/office/drawing/2014/main" id="{A1E1B18C-CA22-76F9-BFD4-C52D5ED3B0E0}"/>
              </a:ext>
            </a:extLst>
          </p:cNvPr>
          <p:cNvPicPr>
            <a:picLocks noChangeAspect="1"/>
          </p:cNvPicPr>
          <p:nvPr/>
        </p:nvPicPr>
        <p:blipFill>
          <a:blip r:embed="rId2"/>
          <a:stretch>
            <a:fillRect/>
          </a:stretch>
        </p:blipFill>
        <p:spPr>
          <a:xfrm>
            <a:off x="3597683" y="3531552"/>
            <a:ext cx="5778230" cy="2780348"/>
          </a:xfrm>
          <a:prstGeom prst="rect">
            <a:avLst/>
          </a:prstGeom>
        </p:spPr>
      </p:pic>
    </p:spTree>
    <p:extLst>
      <p:ext uri="{BB962C8B-B14F-4D97-AF65-F5344CB8AC3E}">
        <p14:creationId xmlns:p14="http://schemas.microsoft.com/office/powerpoint/2010/main" val="2431857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FB4927-5DA5-3F73-50E3-12254563336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94672" y="745129"/>
            <a:ext cx="9199702" cy="5932414"/>
          </a:xfrm>
          <a:prstGeom prst="rect">
            <a:avLst/>
          </a:prstGeom>
        </p:spPr>
      </p:pic>
    </p:spTree>
    <p:extLst>
      <p:ext uri="{BB962C8B-B14F-4D97-AF65-F5344CB8AC3E}">
        <p14:creationId xmlns:p14="http://schemas.microsoft.com/office/powerpoint/2010/main" val="361590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66DC2-3F29-E570-1AFB-1DC6F5BE99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00247" y="7599"/>
            <a:ext cx="7678281" cy="1238423"/>
          </a:xfrm>
          <a:prstGeom prst="rect">
            <a:avLst/>
          </a:prstGeom>
        </p:spPr>
      </p:pic>
      <p:pic>
        <p:nvPicPr>
          <p:cNvPr id="5" name="Picture 4">
            <a:extLst>
              <a:ext uri="{FF2B5EF4-FFF2-40B4-BE49-F238E27FC236}">
                <a16:creationId xmlns:a16="http://schemas.microsoft.com/office/drawing/2014/main" id="{E00C4E22-D0A9-CD70-F1CB-65ADA0AF3D8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23266" y="1216526"/>
            <a:ext cx="6734386" cy="3591453"/>
          </a:xfrm>
          <a:prstGeom prst="rect">
            <a:avLst/>
          </a:prstGeom>
        </p:spPr>
      </p:pic>
      <p:pic>
        <p:nvPicPr>
          <p:cNvPr id="7" name="Picture 6">
            <a:extLst>
              <a:ext uri="{FF2B5EF4-FFF2-40B4-BE49-F238E27FC236}">
                <a16:creationId xmlns:a16="http://schemas.microsoft.com/office/drawing/2014/main" id="{0F07589A-8462-2D10-D265-BCA798A9EF8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483111" y="4776149"/>
            <a:ext cx="5663404" cy="2074251"/>
          </a:xfrm>
          <a:prstGeom prst="rect">
            <a:avLst/>
          </a:prstGeom>
        </p:spPr>
      </p:pic>
    </p:spTree>
    <p:extLst>
      <p:ext uri="{BB962C8B-B14F-4D97-AF65-F5344CB8AC3E}">
        <p14:creationId xmlns:p14="http://schemas.microsoft.com/office/powerpoint/2010/main" val="294142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740" y="0"/>
            <a:ext cx="8229954" cy="1145009"/>
          </a:xfrm>
        </p:spPr>
        <p:txBody>
          <a:bodyPr/>
          <a:lstStyle/>
          <a:p>
            <a:pPr algn="ctr"/>
            <a:r>
              <a:rPr lang="en-US" dirty="0"/>
              <a:t>Interpolation spline</a:t>
            </a:r>
          </a:p>
        </p:txBody>
      </p:sp>
      <p:sp>
        <p:nvSpPr>
          <p:cNvPr id="4" name="Rectangle 3"/>
          <p:cNvSpPr/>
          <p:nvPr/>
        </p:nvSpPr>
        <p:spPr>
          <a:xfrm>
            <a:off x="678426" y="953580"/>
            <a:ext cx="10186219" cy="4280018"/>
          </a:xfrm>
          <a:prstGeom prst="rect">
            <a:avLst/>
          </a:prstGeom>
        </p:spPr>
        <p:txBody>
          <a:bodyPr wrap="square">
            <a:spAutoFit/>
          </a:bodyPr>
          <a:lstStyle/>
          <a:p>
            <a:pPr marL="311079" indent="-311079" algn="jus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We specify spline curve by giving a set of coordinate positions called </a:t>
            </a:r>
            <a:r>
              <a:rPr lang="en-US" sz="1814" dirty="0">
                <a:solidFill>
                  <a:srgbClr val="EE0000"/>
                </a:solidFill>
                <a:latin typeface="Times New Roman" panose="02020603050405020304" pitchFamily="18" charset="0"/>
                <a:cs typeface="Times New Roman" panose="02020603050405020304" pitchFamily="18" charset="0"/>
              </a:rPr>
              <a:t>control points.</a:t>
            </a:r>
            <a:r>
              <a:rPr lang="en-US" sz="1814" dirty="0">
                <a:latin typeface="Times New Roman" panose="02020603050405020304" pitchFamily="18" charset="0"/>
                <a:cs typeface="Times New Roman" panose="02020603050405020304" pitchFamily="18" charset="0"/>
              </a:rPr>
              <a:t> This indicates the general shape of the curve. </a:t>
            </a: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algn="just"/>
            <a:r>
              <a:rPr lang="en-US" sz="1814" b="1" dirty="0">
                <a:latin typeface="Times New Roman" panose="02020603050405020304" pitchFamily="18" charset="0"/>
                <a:cs typeface="Times New Roman" panose="02020603050405020304" pitchFamily="18" charset="0"/>
              </a:rPr>
              <a:t>Interpolation Spline:</a:t>
            </a:r>
          </a:p>
          <a:p>
            <a:pPr marL="311079" indent="-311079" algn="jus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When curve section passes through each control point, the curve is said to interpolate the set of control points and that spline is known as Interpolation Spline.</a:t>
            </a: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311079" indent="-311079" algn="jus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algn="just"/>
            <a:endParaRPr lang="en-US" sz="1814"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78426" y="2998839"/>
            <a:ext cx="10373032" cy="3059383"/>
          </a:xfrm>
          <a:prstGeom prst="rect">
            <a:avLst/>
          </a:prstGeom>
        </p:spPr>
      </p:pic>
    </p:spTree>
    <p:extLst>
      <p:ext uri="{BB962C8B-B14F-4D97-AF65-F5344CB8AC3E}">
        <p14:creationId xmlns:p14="http://schemas.microsoft.com/office/powerpoint/2010/main" val="583604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4560" y="1731241"/>
            <a:ext cx="9234613" cy="3177793"/>
          </a:xfrm>
          <a:prstGeom prst="rect">
            <a:avLst/>
          </a:prstGeom>
        </p:spPr>
        <p:txBody>
          <a:bodyPr wrap="square">
            <a:spAutoFit/>
          </a:bodyPr>
          <a:lstStyle/>
          <a:p>
            <a:pPr marL="311079" indent="-311079"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The convex polygon boundary that encloses a set of control points is called </a:t>
            </a:r>
            <a:r>
              <a:rPr lang="en-US" sz="1814" b="1" dirty="0">
                <a:latin typeface="Times New Roman" panose="02020603050405020304" pitchFamily="18" charset="0"/>
                <a:cs typeface="Times New Roman" panose="02020603050405020304" pitchFamily="18" charset="0"/>
              </a:rPr>
              <a:t>convex hull. </a:t>
            </a: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endParaRPr lang="en-US" sz="1814"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900517" y="2676597"/>
            <a:ext cx="7370746" cy="3645545"/>
          </a:xfrm>
          <a:prstGeom prst="rect">
            <a:avLst/>
          </a:prstGeom>
        </p:spPr>
      </p:pic>
      <p:sp>
        <p:nvSpPr>
          <p:cNvPr id="5" name="TextBox 4">
            <a:extLst>
              <a:ext uri="{FF2B5EF4-FFF2-40B4-BE49-F238E27FC236}">
                <a16:creationId xmlns:a16="http://schemas.microsoft.com/office/drawing/2014/main" id="{AB105FE2-AC48-C0B2-2EC5-9AF25AD68AAB}"/>
              </a:ext>
            </a:extLst>
          </p:cNvPr>
          <p:cNvSpPr txBox="1"/>
          <p:nvPr/>
        </p:nvSpPr>
        <p:spPr>
          <a:xfrm>
            <a:off x="1364560" y="69723"/>
            <a:ext cx="9362433" cy="1200329"/>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Approximation Spline: - </a:t>
            </a:r>
          </a:p>
          <a:p>
            <a:pPr algn="just"/>
            <a:r>
              <a:rPr lang="en-US" sz="1800" dirty="0">
                <a:latin typeface="Times New Roman" panose="02020603050405020304" pitchFamily="18" charset="0"/>
                <a:cs typeface="Times New Roman" panose="02020603050405020304" pitchFamily="18" charset="0"/>
              </a:rPr>
              <a:t>When curve section follows general control point path without necessarily passing through any control point, the resulting curve is said to approximate the set of control points and that curve is known as Approximation Spline. </a:t>
            </a:r>
          </a:p>
        </p:txBody>
      </p:sp>
    </p:spTree>
    <p:extLst>
      <p:ext uri="{BB962C8B-B14F-4D97-AF65-F5344CB8AC3E}">
        <p14:creationId xmlns:p14="http://schemas.microsoft.com/office/powerpoint/2010/main" val="338859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55CAA5-C390-1D40-A64E-C38962526070}"/>
              </a:ext>
            </a:extLst>
          </p:cNvPr>
          <p:cNvSpPr txBox="1"/>
          <p:nvPr/>
        </p:nvSpPr>
        <p:spPr>
          <a:xfrm>
            <a:off x="1406013" y="365940"/>
            <a:ext cx="6096000" cy="584775"/>
          </a:xfrm>
          <a:prstGeom prst="rect">
            <a:avLst/>
          </a:prstGeom>
          <a:noFill/>
        </p:spPr>
        <p:txBody>
          <a:bodyPr wrap="square">
            <a:spAutoFit/>
          </a:bodyPr>
          <a:lstStyle/>
          <a:p>
            <a:r>
              <a:rPr lang="en-IN" sz="3200" dirty="0"/>
              <a:t>blending functions</a:t>
            </a:r>
          </a:p>
        </p:txBody>
      </p:sp>
      <p:pic>
        <p:nvPicPr>
          <p:cNvPr id="5" name="Picture 4">
            <a:extLst>
              <a:ext uri="{FF2B5EF4-FFF2-40B4-BE49-F238E27FC236}">
                <a16:creationId xmlns:a16="http://schemas.microsoft.com/office/drawing/2014/main" id="{BC8B9DA8-4E4F-0124-4ADD-57E417F9D523}"/>
              </a:ext>
            </a:extLst>
          </p:cNvPr>
          <p:cNvPicPr>
            <a:picLocks noChangeAspect="1"/>
          </p:cNvPicPr>
          <p:nvPr/>
        </p:nvPicPr>
        <p:blipFill>
          <a:blip r:embed="rId2"/>
          <a:stretch>
            <a:fillRect/>
          </a:stretch>
        </p:blipFill>
        <p:spPr>
          <a:xfrm>
            <a:off x="1276944" y="864361"/>
            <a:ext cx="7758902" cy="3213938"/>
          </a:xfrm>
          <a:prstGeom prst="rect">
            <a:avLst/>
          </a:prstGeom>
        </p:spPr>
      </p:pic>
    </p:spTree>
    <p:extLst>
      <p:ext uri="{BB962C8B-B14F-4D97-AF65-F5344CB8AC3E}">
        <p14:creationId xmlns:p14="http://schemas.microsoft.com/office/powerpoint/2010/main" val="246394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9681A4-1035-095A-F0BA-A7EAC337C1F3}"/>
              </a:ext>
            </a:extLst>
          </p:cNvPr>
          <p:cNvSpPr txBox="1"/>
          <p:nvPr/>
        </p:nvSpPr>
        <p:spPr>
          <a:xfrm>
            <a:off x="1229032" y="717762"/>
            <a:ext cx="7358168" cy="923330"/>
          </a:xfrm>
          <a:prstGeom prst="rect">
            <a:avLst/>
          </a:prstGeom>
          <a:noFill/>
        </p:spPr>
        <p:txBody>
          <a:bodyPr wrap="none" rtlCol="0">
            <a:spAutoFit/>
          </a:bodyPr>
          <a:lstStyle/>
          <a:p>
            <a:pPr algn="l"/>
            <a:r>
              <a:rPr lang="en-US" b="0" i="0" dirty="0">
                <a:solidFill>
                  <a:srgbClr val="000000"/>
                </a:solidFill>
                <a:effectLst/>
                <a:latin typeface="Verdana" panose="020B0604030504040204" pitchFamily="34" charset="0"/>
              </a:rPr>
              <a:t>Bezier curve is discovered by the French engineer </a:t>
            </a:r>
            <a:r>
              <a:rPr lang="en-US" b="1" i="0" dirty="0">
                <a:solidFill>
                  <a:srgbClr val="000000"/>
                </a:solidFill>
                <a:effectLst/>
                <a:latin typeface="inherit"/>
              </a:rPr>
              <a:t>Pierre </a:t>
            </a:r>
            <a:r>
              <a:rPr lang="en-US" b="1" i="0" dirty="0" err="1">
                <a:solidFill>
                  <a:srgbClr val="000000"/>
                </a:solidFill>
                <a:effectLst/>
                <a:latin typeface="inherit"/>
              </a:rPr>
              <a:t>Bézier</a:t>
            </a:r>
            <a:r>
              <a:rPr lang="en-US" b="0" i="0" dirty="0">
                <a:solidFill>
                  <a:srgbClr val="000000"/>
                </a:solidFill>
                <a:effectLst/>
                <a:latin typeface="Verdana" panose="020B0604030504040204" pitchFamily="34" charset="0"/>
              </a:rPr>
              <a:t>.</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The Bezier curve can be represented mathematically as −</a:t>
            </a:r>
            <a:endParaRPr lang="en-IN" dirty="0"/>
          </a:p>
        </p:txBody>
      </p:sp>
      <p:sp>
        <p:nvSpPr>
          <p:cNvPr id="4" name="TextBox 3">
            <a:extLst>
              <a:ext uri="{FF2B5EF4-FFF2-40B4-BE49-F238E27FC236}">
                <a16:creationId xmlns:a16="http://schemas.microsoft.com/office/drawing/2014/main" id="{F7E6BA90-3BB2-C814-BE32-8D083861A4FA}"/>
              </a:ext>
            </a:extLst>
          </p:cNvPr>
          <p:cNvSpPr txBox="1"/>
          <p:nvPr/>
        </p:nvSpPr>
        <p:spPr>
          <a:xfrm>
            <a:off x="1229032" y="353544"/>
            <a:ext cx="6096000" cy="435440"/>
          </a:xfrm>
          <a:prstGeom prst="rect">
            <a:avLst/>
          </a:prstGeom>
          <a:noFill/>
        </p:spPr>
        <p:txBody>
          <a:bodyPr wrap="square">
            <a:spAutoFit/>
          </a:bodyPr>
          <a:lstStyle/>
          <a:p>
            <a:pPr algn="l">
              <a:lnSpc>
                <a:spcPts val="2250"/>
              </a:lnSpc>
            </a:pPr>
            <a:r>
              <a:rPr lang="en-US" sz="3600" b="0" i="0" dirty="0">
                <a:solidFill>
                  <a:srgbClr val="000000"/>
                </a:solidFill>
                <a:effectLst/>
                <a:latin typeface="var(--ff-lato)"/>
              </a:rPr>
              <a:t>Bezier Curves</a:t>
            </a:r>
          </a:p>
        </p:txBody>
      </p:sp>
      <p:pic>
        <p:nvPicPr>
          <p:cNvPr id="6" name="Picture 5">
            <a:extLst>
              <a:ext uri="{FF2B5EF4-FFF2-40B4-BE49-F238E27FC236}">
                <a16:creationId xmlns:a16="http://schemas.microsoft.com/office/drawing/2014/main" id="{7FE150AC-C4DE-6E4A-B88B-C7461C059469}"/>
              </a:ext>
            </a:extLst>
          </p:cNvPr>
          <p:cNvPicPr>
            <a:picLocks noChangeAspect="1"/>
          </p:cNvPicPr>
          <p:nvPr/>
        </p:nvPicPr>
        <p:blipFill>
          <a:blip r:embed="rId2"/>
          <a:stretch>
            <a:fillRect/>
          </a:stretch>
        </p:blipFill>
        <p:spPr>
          <a:xfrm>
            <a:off x="1356166" y="1674059"/>
            <a:ext cx="7611537" cy="2762636"/>
          </a:xfrm>
          <a:prstGeom prst="rect">
            <a:avLst/>
          </a:prstGeom>
        </p:spPr>
      </p:pic>
      <p:pic>
        <p:nvPicPr>
          <p:cNvPr id="8" name="Picture 7">
            <a:extLst>
              <a:ext uri="{FF2B5EF4-FFF2-40B4-BE49-F238E27FC236}">
                <a16:creationId xmlns:a16="http://schemas.microsoft.com/office/drawing/2014/main" id="{CF132AE0-CDBD-BF14-696F-A2C0C3CC93BA}"/>
              </a:ext>
            </a:extLst>
          </p:cNvPr>
          <p:cNvPicPr>
            <a:picLocks noChangeAspect="1"/>
          </p:cNvPicPr>
          <p:nvPr/>
        </p:nvPicPr>
        <p:blipFill>
          <a:blip r:embed="rId3"/>
          <a:stretch>
            <a:fillRect/>
          </a:stretch>
        </p:blipFill>
        <p:spPr>
          <a:xfrm>
            <a:off x="2227445" y="4469662"/>
            <a:ext cx="7349174" cy="2233723"/>
          </a:xfrm>
          <a:prstGeom prst="rect">
            <a:avLst/>
          </a:prstGeom>
        </p:spPr>
      </p:pic>
    </p:spTree>
    <p:extLst>
      <p:ext uri="{BB962C8B-B14F-4D97-AF65-F5344CB8AC3E}">
        <p14:creationId xmlns:p14="http://schemas.microsoft.com/office/powerpoint/2010/main" val="221727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215" y="1"/>
            <a:ext cx="8229954" cy="849700"/>
          </a:xfrm>
        </p:spPr>
        <p:txBody>
          <a:bodyPr/>
          <a:lstStyle/>
          <a:p>
            <a:pPr algn="ctr"/>
            <a:r>
              <a:rPr lang="en-US" dirty="0">
                <a:latin typeface="Times New Roman" panose="02020603050405020304" pitchFamily="18" charset="0"/>
                <a:cs typeface="Times New Roman" panose="02020603050405020304" pitchFamily="18" charset="0"/>
              </a:rPr>
              <a:t>Bezier Curves</a:t>
            </a:r>
          </a:p>
        </p:txBody>
      </p:sp>
      <p:sp>
        <p:nvSpPr>
          <p:cNvPr id="3" name="Rectangle 2"/>
          <p:cNvSpPr/>
          <p:nvPr/>
        </p:nvSpPr>
        <p:spPr>
          <a:xfrm>
            <a:off x="1553496" y="675501"/>
            <a:ext cx="9124335" cy="5765040"/>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developed by French engineer Pierre Bezier for the Renault automobile bodies.</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Bezier curve section can be fitted to any number of control points.</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control points and their relative position gives degree of the Bezier polynomials.</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the interpolation spline Bezier curve can be specified with boundary condition or blending function.</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convenient method is to specify Bezier curve with blending function. </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Consider, we  are given N+1 control point position  from P0 to </a:t>
            </a:r>
            <a:r>
              <a:rPr lang="en-US" sz="2000" dirty="0" err="1">
                <a:latin typeface="Times New Roman" panose="02020603050405020304" pitchFamily="18" charset="0"/>
                <a:cs typeface="Times New Roman" panose="02020603050405020304" pitchFamily="18" charset="0"/>
              </a:rPr>
              <a:t>Pn</a:t>
            </a:r>
            <a:r>
              <a:rPr lang="en-US" sz="2000" dirty="0">
                <a:latin typeface="Times New Roman" panose="02020603050405020304" pitchFamily="18" charset="0"/>
                <a:cs typeface="Times New Roman" panose="02020603050405020304" pitchFamily="18" charset="0"/>
              </a:rPr>
              <a:t> where </a:t>
            </a:r>
            <a:r>
              <a:rPr lang="en-US" sz="2000" dirty="0" err="1">
                <a:latin typeface="Times New Roman" panose="02020603050405020304" pitchFamily="18" charset="0"/>
                <a:cs typeface="Times New Roman" panose="02020603050405020304" pitchFamily="18" charset="0"/>
              </a:rPr>
              <a:t>Pk</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Xk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Zk</a:t>
            </a:r>
            <a:r>
              <a:rPr lang="en-US" sz="2000" dirty="0">
                <a:latin typeface="Times New Roman" panose="02020603050405020304" pitchFamily="18" charset="0"/>
                <a:cs typeface="Times New Roman" panose="02020603050405020304" pitchFamily="18" charset="0"/>
              </a:rPr>
              <a:t>)</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blended to give position vector p(u) which provides path of the approximate Bezier curve.</a:t>
            </a:r>
          </a:p>
          <a:p>
            <a:pPr marL="259232" indent="-259232" algn="just">
              <a:lnSpc>
                <a:spcPct val="120000"/>
              </a:lnSpc>
              <a:spcBef>
                <a:spcPts val="544"/>
              </a:spcBef>
              <a:spcAft>
                <a:spcPts val="544"/>
              </a:spcAft>
              <a:buFont typeface="Arial" panose="020B0604020202020204" pitchFamily="34" charset="0"/>
              <a:buChar char="•"/>
            </a:pPr>
            <a:r>
              <a:rPr lang="en-US" sz="2000" b="0" i="0" u="none" strike="noStrike" baseline="0" dirty="0">
                <a:solidFill>
                  <a:srgbClr val="000000"/>
                </a:solidFill>
                <a:latin typeface="OBCNCA+TimesNewRoman"/>
              </a:rPr>
              <a:t>Bezier curve is a polynomial of degree one less than the number of control points used.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02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EA88-1967-71F9-D0C1-31E5262EF5FB}"/>
              </a:ext>
            </a:extLst>
          </p:cNvPr>
          <p:cNvSpPr>
            <a:spLocks noGrp="1"/>
          </p:cNvSpPr>
          <p:nvPr>
            <p:ph type="title"/>
          </p:nvPr>
        </p:nvSpPr>
        <p:spPr>
          <a:xfrm>
            <a:off x="838200" y="365125"/>
            <a:ext cx="10515600" cy="401791"/>
          </a:xfrm>
        </p:spPr>
        <p:txBody>
          <a:bodyPr>
            <a:normAutofit fontScale="90000"/>
          </a:bodyPr>
          <a:lstStyle/>
          <a:p>
            <a:r>
              <a:rPr lang="en-US" sz="3200" b="0" i="0" u="none" strike="noStrike" baseline="0" dirty="0">
                <a:solidFill>
                  <a:srgbClr val="000000"/>
                </a:solidFill>
                <a:latin typeface="OBCNCA+TimesNewRoman"/>
              </a:rPr>
              <a:t>Cubic Bezier curve has n = 3</a:t>
            </a:r>
            <a:endParaRPr lang="en-IN" sz="6600" dirty="0"/>
          </a:p>
        </p:txBody>
      </p:sp>
      <p:pic>
        <p:nvPicPr>
          <p:cNvPr id="4" name="Picture 3">
            <a:extLst>
              <a:ext uri="{FF2B5EF4-FFF2-40B4-BE49-F238E27FC236}">
                <a16:creationId xmlns:a16="http://schemas.microsoft.com/office/drawing/2014/main" id="{6390754B-5465-40CB-7492-8D201A30FA3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911310" y="5532914"/>
            <a:ext cx="8724303" cy="941150"/>
          </a:xfrm>
          <a:prstGeom prst="rect">
            <a:avLst/>
          </a:prstGeom>
        </p:spPr>
      </p:pic>
      <p:sp>
        <p:nvSpPr>
          <p:cNvPr id="7" name="TextBox 6">
            <a:extLst>
              <a:ext uri="{FF2B5EF4-FFF2-40B4-BE49-F238E27FC236}">
                <a16:creationId xmlns:a16="http://schemas.microsoft.com/office/drawing/2014/main" id="{63FB1DC5-859A-263D-3F79-AE6EFC5512DD}"/>
              </a:ext>
            </a:extLst>
          </p:cNvPr>
          <p:cNvSpPr txBox="1"/>
          <p:nvPr/>
        </p:nvSpPr>
        <p:spPr>
          <a:xfrm>
            <a:off x="1091379" y="3215149"/>
            <a:ext cx="9085007" cy="1292662"/>
          </a:xfrm>
          <a:prstGeom prst="rect">
            <a:avLst/>
          </a:prstGeom>
          <a:noFill/>
        </p:spPr>
        <p:txBody>
          <a:bodyPr wrap="square">
            <a:spAutoFit/>
          </a:bodyPr>
          <a:lstStyle/>
          <a:p>
            <a:pPr marR="0" algn="just"/>
            <a:r>
              <a:rPr lang="en-US" sz="1800" b="0" i="0" u="none" strike="noStrike" baseline="0" dirty="0">
                <a:solidFill>
                  <a:srgbClr val="000000"/>
                </a:solidFill>
                <a:latin typeface="OBCNCA+TimesNewRoman"/>
              </a:rPr>
              <a:t>The Bezier blending functions are the Bernstein polynomials. </a:t>
            </a:r>
          </a:p>
          <a:p>
            <a:pPr marR="0" algn="just"/>
            <a:r>
              <a:rPr lang="pt-BR" sz="800" b="0" i="0" u="none" strike="noStrike" baseline="0" dirty="0">
                <a:solidFill>
                  <a:srgbClr val="000000"/>
                </a:solidFill>
                <a:latin typeface="OBCNCA+TimesNewRoman"/>
              </a:rPr>
              <a:t> </a:t>
            </a:r>
          </a:p>
          <a:p>
            <a:pPr marR="0" algn="just"/>
            <a:endParaRPr lang="pt-BR" sz="800" dirty="0">
              <a:solidFill>
                <a:srgbClr val="000000"/>
              </a:solidFill>
              <a:latin typeface="OBCNCA+TimesNewRoman"/>
            </a:endParaRPr>
          </a:p>
          <a:p>
            <a:pPr marR="0" algn="just"/>
            <a:endParaRPr lang="pt-BR" sz="800" b="0" i="0" u="none" strike="noStrike" baseline="0" dirty="0">
              <a:solidFill>
                <a:srgbClr val="000000"/>
              </a:solidFill>
              <a:latin typeface="OBCNCA+TimesNewRoman"/>
            </a:endParaRPr>
          </a:p>
          <a:p>
            <a:pPr marR="0" algn="just"/>
            <a:endParaRPr lang="en-US" sz="1800" b="0" i="0" u="none" strike="noStrike" baseline="0" dirty="0">
              <a:solidFill>
                <a:srgbClr val="000000"/>
              </a:solidFill>
              <a:latin typeface="OBCNCA+TimesNewRoman"/>
            </a:endParaRPr>
          </a:p>
          <a:p>
            <a:pPr marR="0" algn="just"/>
            <a:r>
              <a:rPr lang="en-US" sz="1800" b="0" i="0" u="none" strike="noStrike" baseline="0" dirty="0">
                <a:solidFill>
                  <a:srgbClr val="000000"/>
                </a:solidFill>
                <a:latin typeface="OBCNCA+TimesNewRoman"/>
              </a:rPr>
              <a:t>Where the C(n, k) are the binomial coefficients: </a:t>
            </a:r>
          </a:p>
        </p:txBody>
      </p:sp>
      <p:pic>
        <p:nvPicPr>
          <p:cNvPr id="9" name="Picture 8">
            <a:extLst>
              <a:ext uri="{FF2B5EF4-FFF2-40B4-BE49-F238E27FC236}">
                <a16:creationId xmlns:a16="http://schemas.microsoft.com/office/drawing/2014/main" id="{91E572EA-6874-9112-905A-08994CBC0D1C}"/>
              </a:ext>
            </a:extLst>
          </p:cNvPr>
          <p:cNvPicPr>
            <a:picLocks noChangeAspect="1"/>
          </p:cNvPicPr>
          <p:nvPr/>
        </p:nvPicPr>
        <p:blipFill>
          <a:blip r:embed="rId4"/>
          <a:stretch>
            <a:fillRect/>
          </a:stretch>
        </p:blipFill>
        <p:spPr>
          <a:xfrm>
            <a:off x="2624214" y="3613068"/>
            <a:ext cx="3305636" cy="504895"/>
          </a:xfrm>
          <a:prstGeom prst="rect">
            <a:avLst/>
          </a:prstGeom>
        </p:spPr>
      </p:pic>
      <p:pic>
        <p:nvPicPr>
          <p:cNvPr id="11" name="Picture 10">
            <a:extLst>
              <a:ext uri="{FF2B5EF4-FFF2-40B4-BE49-F238E27FC236}">
                <a16:creationId xmlns:a16="http://schemas.microsoft.com/office/drawing/2014/main" id="{0A7ECC04-EE08-ECE1-F64E-F331ABC641EE}"/>
              </a:ext>
            </a:extLst>
          </p:cNvPr>
          <p:cNvPicPr>
            <a:picLocks noChangeAspect="1"/>
          </p:cNvPicPr>
          <p:nvPr/>
        </p:nvPicPr>
        <p:blipFill>
          <a:blip r:embed="rId5"/>
          <a:stretch>
            <a:fillRect/>
          </a:stretch>
        </p:blipFill>
        <p:spPr>
          <a:xfrm>
            <a:off x="2624214" y="4617568"/>
            <a:ext cx="3077004" cy="847843"/>
          </a:xfrm>
          <a:prstGeom prst="rect">
            <a:avLst/>
          </a:prstGeom>
        </p:spPr>
      </p:pic>
      <p:sp>
        <p:nvSpPr>
          <p:cNvPr id="13" name="TextBox 12">
            <a:extLst>
              <a:ext uri="{FF2B5EF4-FFF2-40B4-BE49-F238E27FC236}">
                <a16:creationId xmlns:a16="http://schemas.microsoft.com/office/drawing/2014/main" id="{F99F3DCF-4F54-EB11-2953-C93D6FA9E0A2}"/>
              </a:ext>
            </a:extLst>
          </p:cNvPr>
          <p:cNvSpPr txBox="1"/>
          <p:nvPr/>
        </p:nvSpPr>
        <p:spPr>
          <a:xfrm>
            <a:off x="1002890" y="795503"/>
            <a:ext cx="6096000" cy="400110"/>
          </a:xfrm>
          <a:prstGeom prst="rect">
            <a:avLst/>
          </a:prstGeom>
          <a:noFill/>
        </p:spPr>
        <p:txBody>
          <a:bodyPr wrap="square">
            <a:spAutoFit/>
          </a:bodyPr>
          <a:lstStyle/>
          <a:p>
            <a:r>
              <a:rPr lang="en-US" sz="2000" b="0" i="0" u="none" strike="noStrike" baseline="0" dirty="0">
                <a:solidFill>
                  <a:srgbClr val="000000"/>
                </a:solidFill>
                <a:latin typeface="OBCNCA+TimesNewRoman"/>
              </a:rPr>
              <a:t>Bezier polynomial function between P</a:t>
            </a:r>
            <a:r>
              <a:rPr lang="en-US" sz="2000" b="0" i="0" u="none" strike="noStrike" baseline="-25000" dirty="0">
                <a:solidFill>
                  <a:srgbClr val="000000"/>
                </a:solidFill>
                <a:latin typeface="OBCNCA+TimesNewRoman"/>
              </a:rPr>
              <a:t>0</a:t>
            </a:r>
            <a:r>
              <a:rPr lang="en-US" sz="2000" b="0" i="0" u="none" strike="noStrike" baseline="0" dirty="0">
                <a:solidFill>
                  <a:srgbClr val="000000"/>
                </a:solidFill>
                <a:latin typeface="OBCNCA+TimesNewRoman"/>
              </a:rPr>
              <a:t> and </a:t>
            </a:r>
            <a:r>
              <a:rPr lang="en-US" sz="2000" b="0" i="0" u="none" strike="noStrike" baseline="0" dirty="0" err="1">
                <a:solidFill>
                  <a:srgbClr val="000000"/>
                </a:solidFill>
                <a:latin typeface="OBCNCA+TimesNewRoman"/>
              </a:rPr>
              <a:t>P</a:t>
            </a:r>
            <a:r>
              <a:rPr lang="en-US" sz="2000" b="0" i="0" u="none" strike="noStrike" baseline="-25000" dirty="0" err="1">
                <a:solidFill>
                  <a:srgbClr val="000000"/>
                </a:solidFill>
                <a:latin typeface="OBCNCA+TimesNewRoman"/>
              </a:rPr>
              <a:t>n</a:t>
            </a:r>
            <a:r>
              <a:rPr lang="en-US" sz="2000" b="0" i="0" u="none" strike="noStrike" baseline="0" dirty="0">
                <a:solidFill>
                  <a:srgbClr val="000000"/>
                </a:solidFill>
                <a:latin typeface="OBCNCA+TimesNewRoman"/>
              </a:rPr>
              <a:t>  </a:t>
            </a:r>
            <a:endParaRPr lang="en-IN" sz="2000" dirty="0"/>
          </a:p>
        </p:txBody>
      </p:sp>
      <p:pic>
        <p:nvPicPr>
          <p:cNvPr id="15" name="Picture 14">
            <a:extLst>
              <a:ext uri="{FF2B5EF4-FFF2-40B4-BE49-F238E27FC236}">
                <a16:creationId xmlns:a16="http://schemas.microsoft.com/office/drawing/2014/main" id="{F91F6717-4B6A-8AE0-A283-078E5D02053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741278" y="1393847"/>
            <a:ext cx="5390675" cy="1292662"/>
          </a:xfrm>
          <a:prstGeom prst="rect">
            <a:avLst/>
          </a:prstGeom>
        </p:spPr>
      </p:pic>
    </p:spTree>
    <p:extLst>
      <p:ext uri="{BB962C8B-B14F-4D97-AF65-F5344CB8AC3E}">
        <p14:creationId xmlns:p14="http://schemas.microsoft.com/office/powerpoint/2010/main" val="2969728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82167B-9370-F70C-D385-5A1C1988836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494503" y="180521"/>
            <a:ext cx="9311149" cy="6496957"/>
          </a:xfrm>
          <a:prstGeom prst="rect">
            <a:avLst/>
          </a:prstGeom>
        </p:spPr>
      </p:pic>
    </p:spTree>
    <p:extLst>
      <p:ext uri="{BB962C8B-B14F-4D97-AF65-F5344CB8AC3E}">
        <p14:creationId xmlns:p14="http://schemas.microsoft.com/office/powerpoint/2010/main" val="187688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7428" y="574630"/>
            <a:ext cx="8269746" cy="960584"/>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sz="1633" dirty="0">
                <a:latin typeface="Times New Roman" panose="02020603050405020304" pitchFamily="18" charset="0"/>
                <a:cs typeface="Times New Roman" panose="02020603050405020304" pitchFamily="18" charset="0"/>
              </a:rPr>
              <a:t>Below figure shows some possible curve shapes by selecting various control point. </a:t>
            </a:r>
          </a:p>
          <a:p>
            <a:pPr marL="259232" indent="-259232" algn="just">
              <a:buFont typeface="Arial" panose="020B0604020202020204" pitchFamily="34" charset="0"/>
              <a:buChar char="•"/>
            </a:pPr>
            <a:r>
              <a:rPr lang="en-US" sz="1633" dirty="0">
                <a:latin typeface="Times New Roman" panose="02020603050405020304" pitchFamily="18" charset="0"/>
                <a:cs typeface="Times New Roman" panose="02020603050405020304" pitchFamily="18" charset="0"/>
              </a:rPr>
              <a:t>Efficient method for determining coordinate positions along a Bezier curve can be set up using recursive calculation </a:t>
            </a:r>
          </a:p>
        </p:txBody>
      </p:sp>
      <p:pic>
        <p:nvPicPr>
          <p:cNvPr id="4" name="Picture 3"/>
          <p:cNvPicPr>
            <a:picLocks noChangeAspect="1"/>
          </p:cNvPicPr>
          <p:nvPr/>
        </p:nvPicPr>
        <p:blipFill>
          <a:blip r:embed="rId2"/>
          <a:stretch>
            <a:fillRect/>
          </a:stretch>
        </p:blipFill>
        <p:spPr>
          <a:xfrm>
            <a:off x="1957428" y="1686932"/>
            <a:ext cx="8269746" cy="5052062"/>
          </a:xfrm>
          <a:prstGeom prst="rect">
            <a:avLst/>
          </a:prstGeom>
        </p:spPr>
      </p:pic>
    </p:spTree>
    <p:extLst>
      <p:ext uri="{BB962C8B-B14F-4D97-AF65-F5344CB8AC3E}">
        <p14:creationId xmlns:p14="http://schemas.microsoft.com/office/powerpoint/2010/main" val="357187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978" y="1"/>
            <a:ext cx="8229954" cy="951795"/>
          </a:xfrm>
        </p:spPr>
        <p:txBody>
          <a:bodyPr/>
          <a:lstStyle/>
          <a:p>
            <a:pPr algn="ctr"/>
            <a:r>
              <a:rPr lang="en-US" dirty="0"/>
              <a:t>Polygon Mesh</a:t>
            </a:r>
          </a:p>
        </p:txBody>
      </p:sp>
      <p:pic>
        <p:nvPicPr>
          <p:cNvPr id="5" name="Picture 4"/>
          <p:cNvPicPr>
            <a:picLocks noChangeAspect="1"/>
          </p:cNvPicPr>
          <p:nvPr/>
        </p:nvPicPr>
        <p:blipFill>
          <a:blip r:embed="rId2"/>
          <a:stretch>
            <a:fillRect/>
          </a:stretch>
        </p:blipFill>
        <p:spPr>
          <a:xfrm>
            <a:off x="1640125" y="925293"/>
            <a:ext cx="8216297" cy="1758913"/>
          </a:xfrm>
          <a:prstGeom prst="rect">
            <a:avLst/>
          </a:prstGeom>
        </p:spPr>
      </p:pic>
      <p:sp>
        <p:nvSpPr>
          <p:cNvPr id="6" name="TextBox 5"/>
          <p:cNvSpPr txBox="1"/>
          <p:nvPr/>
        </p:nvSpPr>
        <p:spPr>
          <a:xfrm>
            <a:off x="1022555" y="2858679"/>
            <a:ext cx="9175377" cy="3512821"/>
          </a:xfrm>
          <a:prstGeom prst="rect">
            <a:avLst/>
          </a:prstGeom>
          <a:noFill/>
        </p:spPr>
        <p:txBody>
          <a:bodyPr wrap="square" rtlCol="0">
            <a:spAutoFit/>
          </a:bodyPr>
          <a:lstStyle/>
          <a:p>
            <a:pPr marL="259232" indent="-259232" algn="just">
              <a:lnSpc>
                <a:spcPct val="120000"/>
              </a:lnSpc>
              <a:spcBef>
                <a:spcPts val="544"/>
              </a:spcBef>
              <a:spcAft>
                <a:spcPts val="544"/>
              </a:spcAft>
              <a:buFont typeface="Arial" panose="020B0604020202020204" pitchFamily="34" charset="0"/>
              <a:buChar char="•"/>
            </a:pPr>
            <a:r>
              <a:rPr lang="en-US" sz="1814" dirty="0">
                <a:solidFill>
                  <a:srgbClr val="EE0000"/>
                </a:solidFill>
                <a:latin typeface="Times New Roman" panose="02020603050405020304" pitchFamily="18" charset="0"/>
                <a:cs typeface="Times New Roman" panose="02020603050405020304" pitchFamily="18" charset="0"/>
              </a:rPr>
              <a:t>Polygon mesh </a:t>
            </a:r>
            <a:r>
              <a:rPr lang="en-US" sz="1814" dirty="0">
                <a:latin typeface="Times New Roman" panose="02020603050405020304" pitchFamily="18" charset="0"/>
                <a:cs typeface="Times New Roman" panose="02020603050405020304" pitchFamily="18" charset="0"/>
              </a:rPr>
              <a:t>is a collection of edges, vertices and faces  that define the shape of the polyhedral object in 3D graphics.</a:t>
            </a:r>
          </a:p>
          <a:p>
            <a:pPr marL="259232" indent="-259232"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An edge can be shared by two or more polygons and vertex are shared by at least two edge.</a:t>
            </a:r>
          </a:p>
          <a:p>
            <a:pPr marL="259232" indent="-259232" algn="just">
              <a:lnSpc>
                <a:spcPct val="120000"/>
              </a:lnSpc>
              <a:spcBef>
                <a:spcPts val="544"/>
              </a:spcBef>
              <a:spcAft>
                <a:spcPts val="544"/>
              </a:spcAft>
              <a:buFont typeface="Arial" panose="020B0604020202020204" pitchFamily="34" charset="0"/>
              <a:buChar char="•"/>
            </a:pPr>
            <a:r>
              <a:rPr lang="en-US" sz="1800" dirty="0"/>
              <a:t>A polygon surface can be thought of a surface composed of polygon faces.</a:t>
            </a:r>
            <a:endParaRPr lang="en-US" sz="1814" dirty="0">
              <a:latin typeface="Times New Roman" panose="02020603050405020304" pitchFamily="18" charset="0"/>
              <a:cs typeface="Times New Roman" panose="02020603050405020304" pitchFamily="18" charset="0"/>
            </a:endParaRPr>
          </a:p>
          <a:p>
            <a:pPr marL="259232" indent="-259232"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Polygon mesh can be represented using following ways:</a:t>
            </a:r>
          </a:p>
          <a:p>
            <a:pPr marL="674004" lvl="1" indent="-259232"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Explicit representation</a:t>
            </a:r>
          </a:p>
          <a:p>
            <a:pPr marL="674004" lvl="1" indent="-259232"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Pointer to vertex list</a:t>
            </a:r>
          </a:p>
          <a:p>
            <a:pPr marL="674004" lvl="1" indent="-259232" algn="just">
              <a:lnSpc>
                <a:spcPct val="120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Pointer to edge list</a:t>
            </a:r>
          </a:p>
        </p:txBody>
      </p:sp>
    </p:spTree>
    <p:extLst>
      <p:ext uri="{BB962C8B-B14F-4D97-AF65-F5344CB8AC3E}">
        <p14:creationId xmlns:p14="http://schemas.microsoft.com/office/powerpoint/2010/main" val="1265563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978" y="0"/>
            <a:ext cx="8229954" cy="1145009"/>
          </a:xfrm>
        </p:spPr>
        <p:txBody>
          <a:bodyPr/>
          <a:lstStyle/>
          <a:p>
            <a:pPr algn="ctr"/>
            <a:r>
              <a:rPr lang="en-US" dirty="0"/>
              <a:t>Properties of Bezier curve</a:t>
            </a:r>
          </a:p>
        </p:txBody>
      </p:sp>
      <p:sp>
        <p:nvSpPr>
          <p:cNvPr id="3" name="Rectangle 2"/>
          <p:cNvSpPr/>
          <p:nvPr/>
        </p:nvSpPr>
        <p:spPr>
          <a:xfrm>
            <a:off x="1396181" y="860940"/>
            <a:ext cx="9468463" cy="5397183"/>
          </a:xfrm>
          <a:prstGeom prst="rect">
            <a:avLst/>
          </a:prstGeom>
        </p:spPr>
        <p:txBody>
          <a:bodyPr wrap="square">
            <a:spAutoFit/>
          </a:bodyPr>
          <a:lstStyle/>
          <a:p>
            <a:pPr marL="311079" indent="-311079">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always passes through first control point i.e. p(0) = p</a:t>
            </a:r>
            <a:r>
              <a:rPr lang="en-US" sz="2400" baseline="-25000" dirty="0">
                <a:latin typeface="Times New Roman" panose="02020603050405020304" pitchFamily="18" charset="0"/>
                <a:cs typeface="Times New Roman" panose="02020603050405020304" pitchFamily="18" charset="0"/>
              </a:rPr>
              <a:t>0</a:t>
            </a:r>
          </a:p>
          <a:p>
            <a:pPr marL="311079" indent="-311079">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11079" indent="-311079">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always passes through last control point i.e. p(1) = </a:t>
            </a:r>
            <a:r>
              <a:rPr lang="en-US" sz="2400" dirty="0" err="1">
                <a:latin typeface="Times New Roman" panose="02020603050405020304" pitchFamily="18" charset="0"/>
                <a:cs typeface="Times New Roman" panose="02020603050405020304" pitchFamily="18" charset="0"/>
              </a:rPr>
              <a:t>p</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a:p>
            <a:pPr marL="311079" indent="-311079">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11079" indent="-311079">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Parametric first order derivatives of a Bezier curve at the endpoints can be obtained from control point coordinates as:</a:t>
            </a:r>
          </a:p>
          <a:p>
            <a:pPr marL="311079" indent="-311079">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P’(0) = -nP</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 nP</a:t>
            </a:r>
            <a:r>
              <a:rPr lang="en-US" sz="2400" baseline="-25000" dirty="0">
                <a:latin typeface="Times New Roman" panose="02020603050405020304" pitchFamily="18" charset="0"/>
                <a:cs typeface="Times New Roman" panose="02020603050405020304" pitchFamily="18" charset="0"/>
              </a:rPr>
              <a:t>1</a:t>
            </a:r>
          </a:p>
          <a:p>
            <a:pPr algn="ctr"/>
            <a:r>
              <a:rPr lang="en-US" sz="2400" dirty="0">
                <a:latin typeface="Times New Roman" panose="02020603050405020304" pitchFamily="18" charset="0"/>
                <a:cs typeface="Times New Roman" panose="02020603050405020304" pitchFamily="18" charset="0"/>
              </a:rPr>
              <a:t>P’(1) = -nP</a:t>
            </a:r>
            <a:r>
              <a:rPr lang="en-US" sz="2400" baseline="-25000" dirty="0">
                <a:latin typeface="Times New Roman" panose="02020603050405020304" pitchFamily="18" charset="0"/>
                <a:cs typeface="Times New Roman" panose="02020603050405020304" pitchFamily="18" charset="0"/>
              </a:rPr>
              <a:t>n-1</a:t>
            </a:r>
            <a:r>
              <a:rPr lang="en-US" sz="2400" dirty="0">
                <a:latin typeface="Times New Roman" panose="02020603050405020304" pitchFamily="18" charset="0"/>
                <a:cs typeface="Times New Roman" panose="02020603050405020304" pitchFamily="18" charset="0"/>
              </a:rPr>
              <a:t> + n </a:t>
            </a:r>
            <a:r>
              <a:rPr lang="en-US" sz="2400" dirty="0" err="1">
                <a:latin typeface="Times New Roman" panose="02020603050405020304" pitchFamily="18" charset="0"/>
                <a:cs typeface="Times New Roman" panose="02020603050405020304" pitchFamily="18" charset="0"/>
              </a:rPr>
              <a:t>P</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11079" indent="-311079" algn="just">
              <a:lnSpc>
                <a:spcPct val="120000"/>
              </a:lnSpc>
              <a:spcBef>
                <a:spcPts val="544"/>
              </a:spcBef>
              <a:spcAft>
                <a:spcPts val="544"/>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always lies within the convex hull of the control points. </a:t>
            </a:r>
          </a:p>
          <a:p>
            <a:pPr marL="311079" indent="-311079" algn="just">
              <a:lnSpc>
                <a:spcPct val="120000"/>
              </a:lnSpc>
              <a:spcBef>
                <a:spcPts val="544"/>
              </a:spcBef>
              <a:spcAft>
                <a:spcPts val="544"/>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Bezier blending function is always positive.</a:t>
            </a:r>
          </a:p>
          <a:p>
            <a:pPr marL="311079" indent="-311079" algn="just">
              <a:lnSpc>
                <a:spcPct val="120000"/>
              </a:lnSpc>
              <a:spcBef>
                <a:spcPts val="544"/>
              </a:spcBef>
              <a:spcAft>
                <a:spcPts val="544"/>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smoothly follows the control points without erratic oscillations. </a:t>
            </a:r>
          </a:p>
        </p:txBody>
      </p:sp>
    </p:spTree>
    <p:extLst>
      <p:ext uri="{BB962C8B-B14F-4D97-AF65-F5344CB8AC3E}">
        <p14:creationId xmlns:p14="http://schemas.microsoft.com/office/powerpoint/2010/main" val="2602969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979" y="1"/>
            <a:ext cx="8229954" cy="991823"/>
          </a:xfrm>
        </p:spPr>
        <p:txBody>
          <a:bodyPr/>
          <a:lstStyle/>
          <a:p>
            <a:pPr algn="ctr"/>
            <a:r>
              <a:rPr lang="en-US" dirty="0"/>
              <a:t>Designing for Bezier curve</a:t>
            </a:r>
          </a:p>
        </p:txBody>
      </p:sp>
      <p:sp>
        <p:nvSpPr>
          <p:cNvPr id="3" name="Rectangle 2"/>
          <p:cNvSpPr/>
          <p:nvPr/>
        </p:nvSpPr>
        <p:spPr>
          <a:xfrm>
            <a:off x="1111045" y="991823"/>
            <a:ext cx="9842090" cy="1141338"/>
          </a:xfrm>
          <a:prstGeom prst="rect">
            <a:avLst/>
          </a:prstGeom>
        </p:spPr>
        <p:txBody>
          <a:bodyPr wrap="square">
            <a:spAutoFit/>
          </a:bodyPr>
          <a:lstStyle/>
          <a:p>
            <a:pPr marL="342900" indent="-342900"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obtaining closed Bezier curve we specify first and last control point at same position.</a:t>
            </a:r>
          </a:p>
          <a:p>
            <a:pPr marL="259232" indent="-259232"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we specify multiple control point at same position it will get more weight and curve is pull towards  that position. </a:t>
            </a:r>
          </a:p>
        </p:txBody>
      </p:sp>
      <p:pic>
        <p:nvPicPr>
          <p:cNvPr id="4" name="Picture 3"/>
          <p:cNvPicPr>
            <a:picLocks noChangeAspect="1"/>
          </p:cNvPicPr>
          <p:nvPr/>
        </p:nvPicPr>
        <p:blipFill>
          <a:blip r:embed="rId2"/>
          <a:stretch>
            <a:fillRect/>
          </a:stretch>
        </p:blipFill>
        <p:spPr>
          <a:xfrm>
            <a:off x="4848125" y="1873395"/>
            <a:ext cx="5716524" cy="2488581"/>
          </a:xfrm>
          <a:prstGeom prst="rect">
            <a:avLst/>
          </a:prstGeom>
        </p:spPr>
      </p:pic>
      <p:sp>
        <p:nvSpPr>
          <p:cNvPr id="5" name="Rectangle 4"/>
          <p:cNvSpPr/>
          <p:nvPr/>
        </p:nvSpPr>
        <p:spPr>
          <a:xfrm>
            <a:off x="1206203" y="4430800"/>
            <a:ext cx="9638778" cy="1981825"/>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Bezier curve passes through first and last control point it is easy to join two curve sections with zero order parametric continuity (C0).</a:t>
            </a:r>
          </a:p>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first order continuity we put end point of first curve and start point of second curve at same position and last two points of first curve and first two point of second curve is collinear.</a:t>
            </a:r>
          </a:p>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 that control points are equally spaced. </a:t>
            </a:r>
          </a:p>
        </p:txBody>
      </p:sp>
    </p:spTree>
    <p:extLst>
      <p:ext uri="{BB962C8B-B14F-4D97-AF65-F5344CB8AC3E}">
        <p14:creationId xmlns:p14="http://schemas.microsoft.com/office/powerpoint/2010/main" val="3375205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2A73-03EF-9549-651C-A1690C5118FA}"/>
              </a:ext>
            </a:extLst>
          </p:cNvPr>
          <p:cNvSpPr>
            <a:spLocks noGrp="1"/>
          </p:cNvSpPr>
          <p:nvPr>
            <p:ph type="title"/>
          </p:nvPr>
        </p:nvSpPr>
        <p:spPr>
          <a:xfrm>
            <a:off x="838200" y="129158"/>
            <a:ext cx="10515600" cy="529610"/>
          </a:xfrm>
        </p:spPr>
        <p:txBody>
          <a:bodyPr>
            <a:normAutofit fontScale="90000"/>
          </a:bodyPr>
          <a:lstStyle/>
          <a:p>
            <a:r>
              <a:rPr lang="en-US" dirty="0"/>
              <a:t>B-spline</a:t>
            </a:r>
            <a:endParaRPr lang="en-IN" dirty="0"/>
          </a:p>
        </p:txBody>
      </p:sp>
      <p:sp>
        <p:nvSpPr>
          <p:cNvPr id="3" name="Rectangle 1">
            <a:extLst>
              <a:ext uri="{FF2B5EF4-FFF2-40B4-BE49-F238E27FC236}">
                <a16:creationId xmlns:a16="http://schemas.microsoft.com/office/drawing/2014/main" id="{768CF165-C04F-63F8-6548-DA84E994FC69}"/>
              </a:ext>
            </a:extLst>
          </p:cNvPr>
          <p:cNvSpPr>
            <a:spLocks noChangeArrowheads="1"/>
          </p:cNvSpPr>
          <p:nvPr/>
        </p:nvSpPr>
        <p:spPr bwMode="auto">
          <a:xfrm>
            <a:off x="838200" y="1187125"/>
            <a:ext cx="4913671"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Aptos Display" panose="020B0004020202020204" pitchFamily="34" charset="0"/>
              </a:rPr>
              <a:t>In the </a:t>
            </a:r>
            <a:r>
              <a:rPr kumimoji="0" lang="en-US" altLang="en-US" sz="2400" b="1" i="0" u="none" strike="noStrike" cap="none" normalizeH="0" baseline="0" dirty="0">
                <a:ln>
                  <a:noFill/>
                </a:ln>
                <a:solidFill>
                  <a:srgbClr val="273239"/>
                </a:solidFill>
                <a:effectLst/>
                <a:latin typeface="Aptos Display" panose="020B0004020202020204" pitchFamily="34" charset="0"/>
              </a:rPr>
              <a:t>B-spline curve</a:t>
            </a:r>
            <a:r>
              <a:rPr kumimoji="0" lang="en-US" altLang="en-US" sz="2400" b="0" i="0" u="none" strike="noStrike" cap="none" normalizeH="0" baseline="0" dirty="0">
                <a:ln>
                  <a:noFill/>
                </a:ln>
                <a:solidFill>
                  <a:srgbClr val="273239"/>
                </a:solidFill>
                <a:effectLst/>
                <a:latin typeface="Aptos Display" panose="020B0004020202020204" pitchFamily="34" charset="0"/>
              </a:rPr>
              <a:t>, the control points impart local control over the curve-shape rather than the global control like </a:t>
            </a:r>
            <a:r>
              <a:rPr kumimoji="0" lang="en-US" altLang="en-US" sz="2400" b="1" i="0" u="none" strike="noStrike" cap="none" normalizeH="0" baseline="0" dirty="0">
                <a:ln>
                  <a:noFill/>
                </a:ln>
                <a:solidFill>
                  <a:srgbClr val="273239"/>
                </a:solidFill>
                <a:effectLst/>
                <a:latin typeface="Aptos Display" panose="020B0004020202020204" pitchFamily="34" charset="0"/>
              </a:rPr>
              <a:t>Bezier-curve.</a:t>
            </a:r>
            <a:br>
              <a:rPr kumimoji="0" lang="en-US" altLang="en-US" sz="2400" b="0" i="0" u="none" strike="noStrike" cap="none" normalizeH="0" baseline="0" dirty="0">
                <a:ln>
                  <a:noFill/>
                </a:ln>
                <a:solidFill>
                  <a:srgbClr val="273239"/>
                </a:solidFill>
                <a:effectLst/>
                <a:latin typeface="Aptos Display" panose="020B0004020202020204" pitchFamily="34" charset="0"/>
              </a:rPr>
            </a:br>
            <a:br>
              <a:rPr kumimoji="0" lang="en-US" altLang="en-US" sz="2400" b="0" i="0" u="none" strike="noStrike" cap="none" normalizeH="0" baseline="0" dirty="0">
                <a:ln>
                  <a:noFill/>
                </a:ln>
                <a:solidFill>
                  <a:srgbClr val="273239"/>
                </a:solidFill>
                <a:effectLst/>
                <a:latin typeface="Aptos Display" panose="020B0004020202020204" pitchFamily="34" charset="0"/>
              </a:rPr>
            </a:br>
            <a:r>
              <a:rPr kumimoji="0" lang="en-US" altLang="en-US" sz="2400" b="1" i="0" u="none" strike="noStrike" cap="none" normalizeH="0" baseline="0" dirty="0">
                <a:ln>
                  <a:noFill/>
                </a:ln>
                <a:solidFill>
                  <a:srgbClr val="273239"/>
                </a:solidFill>
                <a:effectLst/>
                <a:latin typeface="Aptos Display" panose="020B0004020202020204" pitchFamily="34" charset="0"/>
              </a:rPr>
              <a:t>B-spline curve shape before changing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Aptos Display" panose="020B0004020202020204" pitchFamily="34" charset="0"/>
              </a:rPr>
              <a:t>the position of control point P</a:t>
            </a:r>
            <a:r>
              <a:rPr kumimoji="0" lang="en-US" altLang="en-US" sz="2400" b="1" i="0" u="none" strike="noStrike" cap="none" normalizeH="0" baseline="-30000" dirty="0">
                <a:ln>
                  <a:noFill/>
                </a:ln>
                <a:solidFill>
                  <a:srgbClr val="273239"/>
                </a:solidFill>
                <a:effectLst/>
                <a:latin typeface="Aptos Display" panose="020B0004020202020204" pitchFamily="34" charset="0"/>
              </a:rPr>
              <a:t>1</a:t>
            </a:r>
            <a:r>
              <a:rPr kumimoji="0" lang="en-US" altLang="en-US" sz="2400" b="1" i="0" u="none" strike="noStrike" cap="none" normalizeH="0" baseline="0" dirty="0">
                <a:ln>
                  <a:noFill/>
                </a:ln>
                <a:solidFill>
                  <a:srgbClr val="273239"/>
                </a:solidFill>
                <a:effectLst/>
                <a:latin typeface="Aptos Display" panose="020B0004020202020204" pitchFamily="34" charset="0"/>
              </a:rPr>
              <a:t> –</a:t>
            </a:r>
            <a:br>
              <a:rPr kumimoji="0" lang="en-US" altLang="en-US" sz="2400" b="0" i="0" u="none" strike="noStrike" cap="none" normalizeH="0" baseline="0" dirty="0">
                <a:ln>
                  <a:noFill/>
                </a:ln>
                <a:solidFill>
                  <a:srgbClr val="273239"/>
                </a:solidFill>
                <a:effectLst/>
                <a:latin typeface="Aptos Display" panose="020B0004020202020204" pitchFamily="34" charset="0"/>
              </a:rPr>
            </a:br>
            <a:r>
              <a:rPr kumimoji="0" lang="en-US" altLang="en-US" sz="2400" b="0" i="0" u="none" strike="noStrike" cap="none" normalizeH="0" baseline="0" dirty="0">
                <a:ln>
                  <a:noFill/>
                </a:ln>
                <a:solidFill>
                  <a:srgbClr val="273239"/>
                </a:solidFill>
                <a:effectLst/>
                <a:latin typeface="Aptos Display" panose="020B0004020202020204" pitchFamily="34" charset="0"/>
              </a:rPr>
              <a:t> </a:t>
            </a:r>
            <a:endParaRPr kumimoji="0" lang="en-US" altLang="en-US" sz="24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ptos Display"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273239"/>
                </a:solidFill>
                <a:effectLst/>
                <a:latin typeface="Aptos Display" panose="020B0004020202020204" pitchFamily="34" charset="0"/>
              </a:rPr>
            </a:br>
            <a:r>
              <a:rPr kumimoji="0" lang="en-US" altLang="en-US" sz="2400" b="1" i="0" u="none" strike="noStrike" cap="none" normalizeH="0" baseline="0" dirty="0">
                <a:ln>
                  <a:noFill/>
                </a:ln>
                <a:solidFill>
                  <a:srgbClr val="273239"/>
                </a:solidFill>
                <a:effectLst/>
                <a:latin typeface="Aptos Display" panose="020B0004020202020204" pitchFamily="34" charset="0"/>
              </a:rPr>
              <a:t>B-spline curve shape after changing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Aptos Display" panose="020B0004020202020204" pitchFamily="34" charset="0"/>
              </a:rPr>
              <a:t>the position of control point P</a:t>
            </a:r>
            <a:r>
              <a:rPr kumimoji="0" lang="en-US" altLang="en-US" sz="2400" b="1" i="0" u="none" strike="noStrike" cap="none" normalizeH="0" baseline="-30000" dirty="0">
                <a:ln>
                  <a:noFill/>
                </a:ln>
                <a:solidFill>
                  <a:srgbClr val="273239"/>
                </a:solidFill>
                <a:effectLst/>
                <a:latin typeface="Aptos Display" panose="020B0004020202020204" pitchFamily="34" charset="0"/>
              </a:rPr>
              <a:t>1</a:t>
            </a:r>
            <a:r>
              <a:rPr kumimoji="0" lang="en-US" altLang="en-US" sz="2400" b="1" i="0" u="none" strike="noStrike" cap="none" normalizeH="0" baseline="0" dirty="0">
                <a:ln>
                  <a:noFill/>
                </a:ln>
                <a:solidFill>
                  <a:srgbClr val="273239"/>
                </a:solidFill>
                <a:effectLst/>
                <a:latin typeface="Aptos Display" panose="020B0004020202020204" pitchFamily="34" charset="0"/>
              </a:rPr>
              <a:t> –</a:t>
            </a:r>
            <a:br>
              <a:rPr kumimoji="0" lang="en-US" altLang="en-US" sz="2400" b="0" i="0" u="none" strike="noStrike" cap="none" normalizeH="0" baseline="0" dirty="0">
                <a:ln>
                  <a:noFill/>
                </a:ln>
                <a:solidFill>
                  <a:srgbClr val="273239"/>
                </a:solidFill>
                <a:effectLst/>
                <a:latin typeface="Aptos Display" panose="020B0004020202020204" pitchFamily="34" charset="0"/>
              </a:rPr>
            </a:br>
            <a:r>
              <a:rPr kumimoji="0" lang="en-US" altLang="en-US" sz="2400" b="0" i="0" u="none" strike="noStrike" cap="none" normalizeH="0" baseline="0" dirty="0">
                <a:ln>
                  <a:noFill/>
                </a:ln>
                <a:solidFill>
                  <a:srgbClr val="273239"/>
                </a:solidFill>
                <a:effectLst/>
                <a:latin typeface="Aptos Display" panose="020B0004020202020204" pitchFamily="34" charset="0"/>
              </a:rPr>
              <a:t> </a:t>
            </a:r>
            <a:endParaRPr kumimoji="0" lang="en-US" altLang="en-US" sz="24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ptos Display" panose="020B0004020202020204" pitchFamily="34" charset="0"/>
              </a:rPr>
              <a:t>          </a:t>
            </a:r>
          </a:p>
        </p:txBody>
      </p:sp>
      <p:pic>
        <p:nvPicPr>
          <p:cNvPr id="1026" name="Picture 2">
            <a:extLst>
              <a:ext uri="{FF2B5EF4-FFF2-40B4-BE49-F238E27FC236}">
                <a16:creationId xmlns:a16="http://schemas.microsoft.com/office/drawing/2014/main" id="{309F2388-A842-AEE7-1AE6-1ABBC607F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131" y="658768"/>
            <a:ext cx="4504404" cy="25524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FB259B4-B4DC-2B8C-383C-314B8076A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454" y="3646736"/>
            <a:ext cx="4406081" cy="249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601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4EEA-9F75-8667-D6DF-534C638D098E}"/>
              </a:ext>
            </a:extLst>
          </p:cNvPr>
          <p:cNvSpPr>
            <a:spLocks noGrp="1"/>
          </p:cNvSpPr>
          <p:nvPr>
            <p:ph type="title"/>
          </p:nvPr>
        </p:nvSpPr>
        <p:spPr>
          <a:xfrm>
            <a:off x="838200" y="365126"/>
            <a:ext cx="10515600" cy="657430"/>
          </a:xfrm>
        </p:spPr>
        <p:txBody>
          <a:bodyPr>
            <a:normAutofit fontScale="90000"/>
          </a:bodyPr>
          <a:lstStyle/>
          <a:p>
            <a:r>
              <a:rPr lang="en-IN" b="1" dirty="0"/>
              <a:t>B Splines</a:t>
            </a:r>
          </a:p>
        </p:txBody>
      </p:sp>
      <p:sp>
        <p:nvSpPr>
          <p:cNvPr id="5" name="Rectangle 3">
            <a:extLst>
              <a:ext uri="{FF2B5EF4-FFF2-40B4-BE49-F238E27FC236}">
                <a16:creationId xmlns:a16="http://schemas.microsoft.com/office/drawing/2014/main" id="{6A2F0FDB-9338-ADDB-1543-39C804F63132}"/>
              </a:ext>
            </a:extLst>
          </p:cNvPr>
          <p:cNvSpPr txBox="1">
            <a:spLocks noChangeArrowheads="1"/>
          </p:cNvSpPr>
          <p:nvPr/>
        </p:nvSpPr>
        <p:spPr>
          <a:xfrm>
            <a:off x="695632" y="1022556"/>
            <a:ext cx="9972368"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B-splines automatically take care of continuity, with exactly one control vertex per curve segment</a:t>
            </a:r>
          </a:p>
          <a:p>
            <a:r>
              <a:rPr lang="en-US" altLang="en-US" dirty="0"/>
              <a:t>Many types of B-splines: degree may be different (linear, quadratic, cubic,…) </a:t>
            </a:r>
          </a:p>
          <a:p>
            <a:r>
              <a:rPr lang="en-US" altLang="en-US" dirty="0"/>
              <a:t>and they may be uniform or non-uniform</a:t>
            </a:r>
          </a:p>
          <a:p>
            <a:pPr lvl="1"/>
            <a:r>
              <a:rPr lang="en-US" altLang="en-US" dirty="0"/>
              <a:t>We will only look closely at uniform B-splines</a:t>
            </a:r>
          </a:p>
          <a:p>
            <a:r>
              <a:rPr lang="en-US" altLang="en-US" dirty="0"/>
              <a:t>With uniform B-splines, continuity is always one degree lower than the degree of each curve piece</a:t>
            </a:r>
          </a:p>
          <a:p>
            <a:pPr lvl="1"/>
            <a:r>
              <a:rPr lang="en-US" altLang="en-US" dirty="0"/>
              <a:t>Linear B-splines have </a:t>
            </a:r>
            <a:r>
              <a:rPr lang="en-US" altLang="en-US" i="1" dirty="0"/>
              <a:t>C</a:t>
            </a:r>
            <a:r>
              <a:rPr lang="en-US" altLang="en-US" i="1" baseline="30000" dirty="0"/>
              <a:t>0</a:t>
            </a:r>
            <a:r>
              <a:rPr lang="en-US" altLang="en-US" dirty="0"/>
              <a:t> continuity, cubic have </a:t>
            </a:r>
            <a:r>
              <a:rPr lang="en-US" altLang="en-US" i="1" dirty="0"/>
              <a:t>C</a:t>
            </a:r>
            <a:r>
              <a:rPr lang="en-US" altLang="en-US" i="1" baseline="30000" dirty="0"/>
              <a:t>2</a:t>
            </a:r>
            <a:r>
              <a:rPr lang="en-US" altLang="en-US" dirty="0"/>
              <a:t>, </a:t>
            </a:r>
            <a:r>
              <a:rPr lang="en-US" altLang="en-US" dirty="0" err="1"/>
              <a:t>etc</a:t>
            </a:r>
            <a:endParaRPr lang="en-US" altLang="en-US" dirty="0"/>
          </a:p>
        </p:txBody>
      </p:sp>
    </p:spTree>
    <p:extLst>
      <p:ext uri="{BB962C8B-B14F-4D97-AF65-F5344CB8AC3E}">
        <p14:creationId xmlns:p14="http://schemas.microsoft.com/office/powerpoint/2010/main" val="1105727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740" y="273352"/>
            <a:ext cx="8229954" cy="875224"/>
          </a:xfrm>
        </p:spPr>
        <p:txBody>
          <a:bodyPr/>
          <a:lstStyle/>
          <a:p>
            <a:pPr algn="ctr"/>
            <a:r>
              <a:rPr lang="en-US" dirty="0"/>
              <a:t>B-spline curves</a:t>
            </a:r>
          </a:p>
        </p:txBody>
      </p:sp>
      <p:sp>
        <p:nvSpPr>
          <p:cNvPr id="3" name="Rectangle 2"/>
          <p:cNvSpPr/>
          <p:nvPr/>
        </p:nvSpPr>
        <p:spPr>
          <a:xfrm>
            <a:off x="963561" y="1023984"/>
            <a:ext cx="10078065" cy="2570704"/>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B-Spline is most widely used approximation spline.</a:t>
            </a:r>
          </a:p>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has two </a:t>
            </a:r>
            <a:r>
              <a:rPr lang="en-US" dirty="0">
                <a:solidFill>
                  <a:srgbClr val="FF0000"/>
                </a:solidFill>
                <a:latin typeface="Times New Roman" panose="02020603050405020304" pitchFamily="18" charset="0"/>
                <a:cs typeface="Times New Roman" panose="02020603050405020304" pitchFamily="18" charset="0"/>
              </a:rPr>
              <a:t>advantage</a:t>
            </a:r>
            <a:r>
              <a:rPr lang="en-US" dirty="0">
                <a:latin typeface="Times New Roman" panose="02020603050405020304" pitchFamily="18" charset="0"/>
                <a:cs typeface="Times New Roman" panose="02020603050405020304" pitchFamily="18" charset="0"/>
              </a:rPr>
              <a:t> over Bezier spline  </a:t>
            </a:r>
          </a:p>
          <a:p>
            <a:pPr algn="just">
              <a:lnSpc>
                <a:spcPct val="120000"/>
              </a:lnSpc>
              <a:spcBef>
                <a:spcPts val="544"/>
              </a:spcBef>
              <a:spcAft>
                <a:spcPts val="544"/>
              </a:spcAft>
            </a:pPr>
            <a:r>
              <a:rPr lang="en-US" dirty="0">
                <a:latin typeface="Times New Roman" panose="02020603050405020304" pitchFamily="18" charset="0"/>
                <a:cs typeface="Times New Roman" panose="02020603050405020304" pitchFamily="18" charset="0"/>
              </a:rPr>
              <a:t>	1. Degree of a B-Spline polynomial can be set independently of the number of control points	2. B-Spline allows local control.</a:t>
            </a:r>
          </a:p>
          <a:p>
            <a:pPr marL="259232" indent="-259232" algn="just">
              <a:lnSpc>
                <a:spcPct val="120000"/>
              </a:lnSpc>
              <a:spcBef>
                <a:spcPts val="544"/>
              </a:spcBef>
              <a:spcAft>
                <a:spcPts val="544"/>
              </a:spcAft>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Disadvantage</a:t>
            </a:r>
            <a:r>
              <a:rPr lang="en-US" dirty="0">
                <a:latin typeface="Times New Roman" panose="02020603050405020304" pitchFamily="18" charset="0"/>
                <a:cs typeface="Times New Roman" panose="02020603050405020304" pitchFamily="18" charset="0"/>
              </a:rPr>
              <a:t> of B-Spline curve is more complex than Bezier spline </a:t>
            </a:r>
          </a:p>
          <a:p>
            <a:pPr marL="259232" indent="-259232" algn="just">
              <a:lnSpc>
                <a:spcPct val="120000"/>
              </a:lnSpc>
              <a:spcBef>
                <a:spcPts val="544"/>
              </a:spcBef>
              <a:spcAft>
                <a:spcPts val="544"/>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General expression for B-Spline curve in terms of blending function is given by:</a:t>
            </a:r>
          </a:p>
        </p:txBody>
      </p:sp>
      <p:pic>
        <p:nvPicPr>
          <p:cNvPr id="4" name="Picture 3"/>
          <p:cNvPicPr>
            <a:picLocks noChangeAspect="1"/>
          </p:cNvPicPr>
          <p:nvPr/>
        </p:nvPicPr>
        <p:blipFill>
          <a:blip r:embed="rId2"/>
          <a:stretch>
            <a:fillRect/>
          </a:stretch>
        </p:blipFill>
        <p:spPr>
          <a:xfrm>
            <a:off x="963561" y="3594688"/>
            <a:ext cx="6932004" cy="1190674"/>
          </a:xfrm>
          <a:prstGeom prst="rect">
            <a:avLst/>
          </a:prstGeom>
        </p:spPr>
      </p:pic>
      <p:graphicFrame>
        <p:nvGraphicFramePr>
          <p:cNvPr id="5" name="Object 4">
            <a:extLst>
              <a:ext uri="{FF2B5EF4-FFF2-40B4-BE49-F238E27FC236}">
                <a16:creationId xmlns:a16="http://schemas.microsoft.com/office/drawing/2014/main" id="{E7059868-12F9-00A0-0495-68176D10B2AD}"/>
              </a:ext>
            </a:extLst>
          </p:cNvPr>
          <p:cNvGraphicFramePr>
            <a:graphicFrameLocks noChangeAspect="1"/>
          </p:cNvGraphicFramePr>
          <p:nvPr>
            <p:extLst>
              <p:ext uri="{D42A27DB-BD31-4B8C-83A1-F6EECF244321}">
                <p14:modId xmlns:p14="http://schemas.microsoft.com/office/powerpoint/2010/main" val="1449514617"/>
              </p:ext>
            </p:extLst>
          </p:nvPr>
        </p:nvGraphicFramePr>
        <p:xfrm>
          <a:off x="2172929" y="4859035"/>
          <a:ext cx="5500688" cy="1725613"/>
        </p:xfrm>
        <a:graphic>
          <a:graphicData uri="http://schemas.openxmlformats.org/presentationml/2006/ole">
            <mc:AlternateContent xmlns:mc="http://schemas.openxmlformats.org/markup-compatibility/2006">
              <mc:Choice xmlns:v="urn:schemas-microsoft-com:vml" Requires="v">
                <p:oleObj name="Equation" r:id="rId3" imgW="2997000" imgH="939600" progId="Equation.3">
                  <p:embed/>
                </p:oleObj>
              </mc:Choice>
              <mc:Fallback>
                <p:oleObj name="Equation" r:id="rId3" imgW="2997000" imgH="939600" progId="Equation.3">
                  <p:embed/>
                  <p:pic>
                    <p:nvPicPr>
                      <p:cNvPr id="803844" name="Object 4">
                        <a:extLst>
                          <a:ext uri="{FF2B5EF4-FFF2-40B4-BE49-F238E27FC236}">
                            <a16:creationId xmlns:a16="http://schemas.microsoft.com/office/drawing/2014/main" id="{7F8BEE2A-5495-D44E-5DB4-E0E51A06C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929" y="4859035"/>
                        <a:ext cx="5500688"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7717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0207" y="764880"/>
            <a:ext cx="4591664" cy="5150513"/>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sz="2000" b="0" i="0" dirty="0">
                <a:solidFill>
                  <a:srgbClr val="363636"/>
                </a:solidFill>
                <a:effectLst/>
                <a:latin typeface="Rubik-Medium"/>
              </a:rPr>
              <a:t>Knots </a:t>
            </a:r>
            <a:r>
              <a:rPr lang="en-US" sz="2000" b="0" i="0" dirty="0">
                <a:solidFill>
                  <a:srgbClr val="333333"/>
                </a:solidFill>
                <a:effectLst/>
                <a:latin typeface="Rubik-Light"/>
              </a:rPr>
              <a:t>- These are points along a B-spline curve where the curve sections meet and connect. </a:t>
            </a:r>
          </a:p>
          <a:p>
            <a:pPr marL="259232" indent="-259232" algn="just">
              <a:lnSpc>
                <a:spcPct val="120000"/>
              </a:lnSpc>
              <a:spcBef>
                <a:spcPts val="544"/>
              </a:spcBef>
              <a:spcAft>
                <a:spcPts val="544"/>
              </a:spcAft>
              <a:buFont typeface="Arial" panose="020B0604020202020204" pitchFamily="34" charset="0"/>
              <a:buChar char="•"/>
            </a:pPr>
            <a:r>
              <a:rPr lang="en-US" sz="2000" b="0" i="0" dirty="0">
                <a:solidFill>
                  <a:srgbClr val="333333"/>
                </a:solidFill>
                <a:effectLst/>
                <a:latin typeface="Rubik-Light"/>
              </a:rPr>
              <a:t>All B-splines have at least two knots, which will define the end points of the B-spline curve.</a:t>
            </a:r>
          </a:p>
          <a:p>
            <a:pPr marL="259232" indent="-259232" algn="just">
              <a:lnSpc>
                <a:spcPct val="120000"/>
              </a:lnSpc>
              <a:spcBef>
                <a:spcPts val="544"/>
              </a:spcBef>
              <a:spcAft>
                <a:spcPts val="544"/>
              </a:spcAft>
              <a:buFont typeface="Arial" panose="020B0604020202020204" pitchFamily="34" charset="0"/>
              <a:buChar char="•"/>
            </a:pPr>
            <a:endParaRPr lang="en-US" sz="1633" dirty="0">
              <a:latin typeface="Times New Roman" panose="02020603050405020304" pitchFamily="18" charset="0"/>
              <a:cs typeface="Times New Roman" panose="02020603050405020304" pitchFamily="18" charset="0"/>
            </a:endParaRPr>
          </a:p>
          <a:p>
            <a:pPr marL="259232" indent="-259232" algn="just">
              <a:lnSpc>
                <a:spcPct val="120000"/>
              </a:lnSpc>
              <a:spcBef>
                <a:spcPts val="544"/>
              </a:spcBef>
              <a:spcAft>
                <a:spcPts val="544"/>
              </a:spcAft>
              <a:buFont typeface="Arial" panose="020B0604020202020204" pitchFamily="34" charset="0"/>
              <a:buChar char="•"/>
            </a:pPr>
            <a:endParaRPr lang="en-US" sz="1633" dirty="0">
              <a:latin typeface="Times New Roman" panose="02020603050405020304" pitchFamily="18" charset="0"/>
              <a:cs typeface="Times New Roman" panose="02020603050405020304" pitchFamily="18" charset="0"/>
            </a:endParaRP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three general classification for knot vectors: </a:t>
            </a:r>
          </a:p>
          <a:p>
            <a:pPr algn="just"/>
            <a:r>
              <a:rPr lang="en-US" sz="2000" dirty="0">
                <a:latin typeface="Times New Roman" panose="02020603050405020304" pitchFamily="18" charset="0"/>
                <a:cs typeface="Times New Roman" panose="02020603050405020304" pitchFamily="18" charset="0"/>
              </a:rPr>
              <a:t>	o Uniform</a:t>
            </a:r>
          </a:p>
          <a:p>
            <a:pPr algn="just"/>
            <a:r>
              <a:rPr lang="en-US" sz="2000" dirty="0">
                <a:latin typeface="Times New Roman" panose="02020603050405020304" pitchFamily="18" charset="0"/>
                <a:cs typeface="Times New Roman" panose="02020603050405020304" pitchFamily="18" charset="0"/>
              </a:rPr>
              <a:t>	o Open uniform</a:t>
            </a:r>
          </a:p>
          <a:p>
            <a:pPr algn="just"/>
            <a:r>
              <a:rPr lang="en-US" sz="2000" dirty="0">
                <a:latin typeface="Times New Roman" panose="02020603050405020304" pitchFamily="18" charset="0"/>
                <a:cs typeface="Times New Roman" panose="02020603050405020304" pitchFamily="18" charset="0"/>
              </a:rPr>
              <a:t>	o Non uniform </a:t>
            </a:r>
          </a:p>
        </p:txBody>
      </p:sp>
      <p:pic>
        <p:nvPicPr>
          <p:cNvPr id="5" name="Picture 4">
            <a:extLst>
              <a:ext uri="{FF2B5EF4-FFF2-40B4-BE49-F238E27FC236}">
                <a16:creationId xmlns:a16="http://schemas.microsoft.com/office/drawing/2014/main" id="{AD755318-8CEA-5255-F87F-1B39A651F24D}"/>
              </a:ext>
            </a:extLst>
          </p:cNvPr>
          <p:cNvPicPr>
            <a:picLocks noChangeAspect="1"/>
          </p:cNvPicPr>
          <p:nvPr/>
        </p:nvPicPr>
        <p:blipFill>
          <a:blip r:embed="rId2"/>
          <a:stretch>
            <a:fillRect/>
          </a:stretch>
        </p:blipFill>
        <p:spPr>
          <a:xfrm>
            <a:off x="6694963" y="349196"/>
            <a:ext cx="4986622" cy="3849178"/>
          </a:xfrm>
          <a:prstGeom prst="rect">
            <a:avLst/>
          </a:prstGeom>
        </p:spPr>
      </p:pic>
    </p:spTree>
    <p:extLst>
      <p:ext uri="{BB962C8B-B14F-4D97-AF65-F5344CB8AC3E}">
        <p14:creationId xmlns:p14="http://schemas.microsoft.com/office/powerpoint/2010/main" val="3599397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740" y="0"/>
            <a:ext cx="8229954" cy="1145009"/>
          </a:xfrm>
        </p:spPr>
        <p:txBody>
          <a:bodyPr/>
          <a:lstStyle/>
          <a:p>
            <a:pPr algn="ctr"/>
            <a:r>
              <a:rPr lang="en-US" dirty="0">
                <a:latin typeface="Times New Roman" panose="02020603050405020304" pitchFamily="18" charset="0"/>
                <a:cs typeface="Times New Roman" panose="02020603050405020304" pitchFamily="18" charset="0"/>
              </a:rPr>
              <a:t>Properties of B-Spline curve</a:t>
            </a:r>
          </a:p>
        </p:txBody>
      </p:sp>
      <p:sp>
        <p:nvSpPr>
          <p:cNvPr id="3" name="Rectangle 2"/>
          <p:cNvSpPr/>
          <p:nvPr/>
        </p:nvSpPr>
        <p:spPr>
          <a:xfrm>
            <a:off x="1170039" y="1294471"/>
            <a:ext cx="10028903" cy="4522841"/>
          </a:xfrm>
          <a:prstGeom prst="rect">
            <a:avLst/>
          </a:prstGeom>
        </p:spPr>
        <p:txBody>
          <a:bodyPr wrap="square">
            <a:spAutoFit/>
          </a:bodyPr>
          <a:lstStyle/>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has degree d-1 and continuity C</a:t>
            </a:r>
            <a:r>
              <a:rPr lang="en-US" sz="2000" baseline="30000" dirty="0">
                <a:latin typeface="Times New Roman" panose="02020603050405020304" pitchFamily="18" charset="0"/>
                <a:cs typeface="Times New Roman" panose="02020603050405020304" pitchFamily="18" charset="0"/>
              </a:rPr>
              <a:t>d-2 </a:t>
            </a:r>
            <a:r>
              <a:rPr lang="en-US" sz="2000" dirty="0">
                <a:latin typeface="Times New Roman" panose="02020603050405020304" pitchFamily="18" charset="0"/>
                <a:cs typeface="Times New Roman" panose="02020603050405020304" pitchFamily="18" charset="0"/>
              </a:rPr>
              <a:t> over range of u.</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n+1 control point we have n+1 blending function.</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blending function 𝐵</a:t>
            </a:r>
            <a:r>
              <a:rPr lang="en-US" sz="2000" baseline="-25000" dirty="0">
                <a:latin typeface="Times New Roman" panose="02020603050405020304" pitchFamily="18" charset="0"/>
                <a:cs typeface="Times New Roman" panose="02020603050405020304" pitchFamily="18" charset="0"/>
              </a:rPr>
              <a:t>𝑘,𝑑</a:t>
            </a:r>
            <a:r>
              <a:rPr lang="en-US" sz="2000" dirty="0">
                <a:latin typeface="Times New Roman" panose="02020603050405020304" pitchFamily="18" charset="0"/>
                <a:cs typeface="Times New Roman" panose="02020603050405020304" pitchFamily="18" charset="0"/>
              </a:rPr>
              <a:t>(𝑢)  is defined over d subintervals of the total range of u, starting at knot value </a:t>
            </a:r>
            <a:r>
              <a:rPr lang="en-US" sz="2000" dirty="0" err="1">
                <a:latin typeface="Times New Roman" panose="02020603050405020304" pitchFamily="18" charset="0"/>
                <a:cs typeface="Times New Roman" panose="02020603050405020304" pitchFamily="18" charset="0"/>
              </a:rPr>
              <a:t>u</a:t>
            </a:r>
            <a:r>
              <a:rPr lang="en-US" sz="2000"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range of u is divided into </a:t>
            </a:r>
            <a:r>
              <a:rPr lang="en-US" sz="2000" dirty="0" err="1">
                <a:latin typeface="Times New Roman" panose="02020603050405020304" pitchFamily="18" charset="0"/>
                <a:cs typeface="Times New Roman" panose="02020603050405020304" pitchFamily="18" charset="0"/>
              </a:rPr>
              <a:t>n+d</a:t>
            </a:r>
            <a:r>
              <a:rPr lang="en-US" sz="2000" dirty="0">
                <a:latin typeface="Times New Roman" panose="02020603050405020304" pitchFamily="18" charset="0"/>
                <a:cs typeface="Times New Roman" panose="02020603050405020304" pitchFamily="18" charset="0"/>
              </a:rPr>
              <a:t> subintervals by the n+d+1 values specified in the knot vector.</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knot values labeled as {𝑢</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u</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u</a:t>
            </a:r>
            <a:r>
              <a:rPr lang="en-US" sz="2000" baseline="-25000" dirty="0" err="1">
                <a:latin typeface="Times New Roman" panose="02020603050405020304" pitchFamily="18" charset="0"/>
                <a:cs typeface="Times New Roman" panose="02020603050405020304" pitchFamily="18" charset="0"/>
              </a:rPr>
              <a:t>n+d</a:t>
            </a:r>
            <a:r>
              <a:rPr lang="en-US" sz="2000" dirty="0">
                <a:latin typeface="Times New Roman" panose="02020603050405020304" pitchFamily="18" charset="0"/>
                <a:cs typeface="Times New Roman" panose="02020603050405020304" pitchFamily="18" charset="0"/>
              </a:rPr>
              <a:t>}  the resulting B-Spline curve is defined only in interval from knot values 𝑢𝑑-1  up to knot values 𝑢</a:t>
            </a:r>
            <a:r>
              <a:rPr lang="en-US" sz="2000" baseline="-25000" dirty="0">
                <a:latin typeface="Times New Roman" panose="02020603050405020304" pitchFamily="18" charset="0"/>
                <a:cs typeface="Times New Roman" panose="02020603050405020304" pitchFamily="18" charset="0"/>
              </a:rPr>
              <a:t>𝑛+1</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spline section is influenced by d control points.</a:t>
            </a:r>
          </a:p>
          <a:p>
            <a:pPr marL="259232" indent="-259232" algn="just">
              <a:lnSpc>
                <a:spcPct val="120000"/>
              </a:lnSpc>
              <a:spcBef>
                <a:spcPts val="544"/>
              </a:spcBef>
              <a:spcAft>
                <a:spcPts val="544"/>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one control point can affect at most d curve section. </a:t>
            </a:r>
          </a:p>
        </p:txBody>
      </p:sp>
    </p:spTree>
    <p:extLst>
      <p:ext uri="{BB962C8B-B14F-4D97-AF65-F5344CB8AC3E}">
        <p14:creationId xmlns:p14="http://schemas.microsoft.com/office/powerpoint/2010/main" val="3023946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5F26-90B4-FFC2-CF2F-5D36D8863E85}"/>
              </a:ext>
            </a:extLst>
          </p:cNvPr>
          <p:cNvSpPr>
            <a:spLocks noGrp="1"/>
          </p:cNvSpPr>
          <p:nvPr>
            <p:ph type="title"/>
          </p:nvPr>
        </p:nvSpPr>
        <p:spPr>
          <a:xfrm>
            <a:off x="838200" y="365125"/>
            <a:ext cx="10515600" cy="795081"/>
          </a:xfrm>
        </p:spPr>
        <p:txBody>
          <a:bodyPr/>
          <a:lstStyle/>
          <a:p>
            <a:r>
              <a:rPr lang="en-IN" dirty="0"/>
              <a:t>Parametric Bicubic Surfaces</a:t>
            </a:r>
          </a:p>
        </p:txBody>
      </p:sp>
      <p:sp>
        <p:nvSpPr>
          <p:cNvPr id="3" name="Content Placeholder 2">
            <a:extLst>
              <a:ext uri="{FF2B5EF4-FFF2-40B4-BE49-F238E27FC236}">
                <a16:creationId xmlns:a16="http://schemas.microsoft.com/office/drawing/2014/main" id="{49242551-B122-3E0E-6002-12BBB9240493}"/>
              </a:ext>
            </a:extLst>
          </p:cNvPr>
          <p:cNvSpPr>
            <a:spLocks noGrp="1"/>
          </p:cNvSpPr>
          <p:nvPr>
            <p:ph idx="1"/>
          </p:nvPr>
        </p:nvSpPr>
        <p:spPr>
          <a:xfrm>
            <a:off x="838200" y="1691148"/>
            <a:ext cx="5031658" cy="4485815"/>
          </a:xfrm>
        </p:spPr>
        <p:txBody>
          <a:bodyPr/>
          <a:lstStyle/>
          <a:p>
            <a:r>
              <a:rPr lang="en-US" dirty="0"/>
              <a:t>goal is curved surfaces in space. </a:t>
            </a:r>
          </a:p>
          <a:p>
            <a:r>
              <a:rPr lang="en-US" dirty="0"/>
              <a:t>To do this, we will parameterize a surface in terms of two free parameters, </a:t>
            </a:r>
            <a:r>
              <a:rPr lang="en-US" dirty="0">
                <a:solidFill>
                  <a:srgbClr val="FF0000"/>
                </a:solidFill>
              </a:rPr>
              <a:t>s</a:t>
            </a:r>
            <a:r>
              <a:rPr lang="en-US" dirty="0"/>
              <a:t> &amp; </a:t>
            </a:r>
            <a:r>
              <a:rPr lang="en-US" dirty="0">
                <a:solidFill>
                  <a:srgbClr val="FF0000"/>
                </a:solidFill>
              </a:rPr>
              <a:t>t</a:t>
            </a:r>
          </a:p>
          <a:p>
            <a:r>
              <a:rPr lang="en-US" dirty="0"/>
              <a:t>Start by fitting 4 cubic curves, corresponding to </a:t>
            </a:r>
            <a:r>
              <a:rPr lang="en-US" dirty="0">
                <a:solidFill>
                  <a:srgbClr val="FF0000"/>
                </a:solidFill>
              </a:rPr>
              <a:t>s</a:t>
            </a:r>
            <a:r>
              <a:rPr lang="en-US" dirty="0"/>
              <a:t> = 0, 1, 2, 3</a:t>
            </a:r>
          </a:p>
          <a:p>
            <a:r>
              <a:rPr lang="en-US" dirty="0"/>
              <a:t>Then, for each </a:t>
            </a:r>
            <a:r>
              <a:rPr lang="en-US" dirty="0">
                <a:solidFill>
                  <a:srgbClr val="FF0000"/>
                </a:solidFill>
              </a:rPr>
              <a:t>t</a:t>
            </a:r>
            <a:r>
              <a:rPr lang="en-US" dirty="0"/>
              <a:t>, fit a cubic curve as a function of </a:t>
            </a:r>
            <a:r>
              <a:rPr lang="en-US" dirty="0">
                <a:solidFill>
                  <a:srgbClr val="FF0000"/>
                </a:solidFill>
              </a:rPr>
              <a:t>s</a:t>
            </a:r>
            <a:r>
              <a:rPr lang="en-US" dirty="0"/>
              <a:t>.</a:t>
            </a:r>
            <a:endParaRPr lang="en-IN" dirty="0">
              <a:solidFill>
                <a:srgbClr val="FF0000"/>
              </a:solidFill>
            </a:endParaRPr>
          </a:p>
        </p:txBody>
      </p:sp>
      <p:pic>
        <p:nvPicPr>
          <p:cNvPr id="5" name="Picture 4">
            <a:extLst>
              <a:ext uri="{FF2B5EF4-FFF2-40B4-BE49-F238E27FC236}">
                <a16:creationId xmlns:a16="http://schemas.microsoft.com/office/drawing/2014/main" id="{212402F7-6C24-4E49-699E-2B9AAFAF1B14}"/>
              </a:ext>
            </a:extLst>
          </p:cNvPr>
          <p:cNvPicPr>
            <a:picLocks noChangeAspect="1"/>
          </p:cNvPicPr>
          <p:nvPr/>
        </p:nvPicPr>
        <p:blipFill>
          <a:blip r:embed="rId2"/>
          <a:stretch>
            <a:fillRect/>
          </a:stretch>
        </p:blipFill>
        <p:spPr>
          <a:xfrm>
            <a:off x="6095999" y="1691148"/>
            <a:ext cx="6017539" cy="4039915"/>
          </a:xfrm>
          <a:prstGeom prst="rect">
            <a:avLst/>
          </a:prstGeom>
        </p:spPr>
      </p:pic>
    </p:spTree>
    <p:extLst>
      <p:ext uri="{BB962C8B-B14F-4D97-AF65-F5344CB8AC3E}">
        <p14:creationId xmlns:p14="http://schemas.microsoft.com/office/powerpoint/2010/main" val="676121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080A-AC4A-F827-C985-3D169DE4E95C}"/>
              </a:ext>
            </a:extLst>
          </p:cNvPr>
          <p:cNvSpPr>
            <a:spLocks noGrp="1"/>
          </p:cNvSpPr>
          <p:nvPr>
            <p:ph type="title"/>
          </p:nvPr>
        </p:nvSpPr>
        <p:spPr>
          <a:xfrm>
            <a:off x="838200" y="365126"/>
            <a:ext cx="10515600" cy="598436"/>
          </a:xfrm>
        </p:spPr>
        <p:txBody>
          <a:bodyPr>
            <a:normAutofit fontScale="90000"/>
          </a:bodyPr>
          <a:lstStyle/>
          <a:p>
            <a:r>
              <a:rPr lang="en-IN" dirty="0"/>
              <a:t>The solution</a:t>
            </a:r>
          </a:p>
        </p:txBody>
      </p:sp>
      <p:sp>
        <p:nvSpPr>
          <p:cNvPr id="3" name="Content Placeholder 2">
            <a:extLst>
              <a:ext uri="{FF2B5EF4-FFF2-40B4-BE49-F238E27FC236}">
                <a16:creationId xmlns:a16="http://schemas.microsoft.com/office/drawing/2014/main" id="{2E962796-5E81-CAC3-642A-F5860A9226D7}"/>
              </a:ext>
            </a:extLst>
          </p:cNvPr>
          <p:cNvSpPr>
            <a:spLocks noGrp="1"/>
          </p:cNvSpPr>
          <p:nvPr>
            <p:ph idx="1"/>
          </p:nvPr>
        </p:nvSpPr>
        <p:spPr>
          <a:xfrm>
            <a:off x="838200" y="3279881"/>
            <a:ext cx="10515600" cy="1026648"/>
          </a:xfrm>
        </p:spPr>
        <p:txBody>
          <a:bodyPr/>
          <a:lstStyle/>
          <a:p>
            <a:pPr marL="0" indent="0">
              <a:buNone/>
            </a:pPr>
            <a:r>
              <a:rPr lang="en-US" dirty="0"/>
              <a:t>and similarly for y(</a:t>
            </a:r>
            <a:r>
              <a:rPr lang="en-US" dirty="0" err="1"/>
              <a:t>s,t</a:t>
            </a:r>
            <a:r>
              <a:rPr lang="en-US" dirty="0"/>
              <a:t>) and z(</a:t>
            </a:r>
            <a:r>
              <a:rPr lang="en-US" dirty="0" err="1"/>
              <a:t>s,t</a:t>
            </a:r>
            <a:r>
              <a:rPr lang="en-US" dirty="0"/>
              <a:t>)</a:t>
            </a:r>
          </a:p>
          <a:p>
            <a:pPr marL="0" indent="0">
              <a:buNone/>
            </a:pPr>
            <a:r>
              <a:rPr lang="en-US" dirty="0"/>
              <a:t>For each </a:t>
            </a:r>
            <a:r>
              <a:rPr lang="en-US" dirty="0">
                <a:solidFill>
                  <a:srgbClr val="FF0000"/>
                </a:solidFill>
              </a:rPr>
              <a:t>s</a:t>
            </a:r>
            <a:r>
              <a:rPr lang="en-US" dirty="0"/>
              <a:t> = 0, 1, 2, 3</a:t>
            </a:r>
            <a:endParaRPr lang="en-IN" dirty="0"/>
          </a:p>
        </p:txBody>
      </p:sp>
      <p:pic>
        <p:nvPicPr>
          <p:cNvPr id="7" name="Picture 6">
            <a:extLst>
              <a:ext uri="{FF2B5EF4-FFF2-40B4-BE49-F238E27FC236}">
                <a16:creationId xmlns:a16="http://schemas.microsoft.com/office/drawing/2014/main" id="{4826E0D1-58A9-96BC-5FE5-047E4B28CB70}"/>
              </a:ext>
            </a:extLst>
          </p:cNvPr>
          <p:cNvPicPr>
            <a:picLocks noChangeAspect="1"/>
          </p:cNvPicPr>
          <p:nvPr/>
        </p:nvPicPr>
        <p:blipFill>
          <a:blip r:embed="rId2"/>
          <a:stretch>
            <a:fillRect/>
          </a:stretch>
        </p:blipFill>
        <p:spPr>
          <a:xfrm>
            <a:off x="937100" y="963563"/>
            <a:ext cx="6083132" cy="1996800"/>
          </a:xfrm>
          <a:prstGeom prst="rect">
            <a:avLst/>
          </a:prstGeom>
        </p:spPr>
      </p:pic>
      <p:pic>
        <p:nvPicPr>
          <p:cNvPr id="9" name="Picture 8">
            <a:extLst>
              <a:ext uri="{FF2B5EF4-FFF2-40B4-BE49-F238E27FC236}">
                <a16:creationId xmlns:a16="http://schemas.microsoft.com/office/drawing/2014/main" id="{9A3BDD68-05DF-C013-8362-8444CED3C780}"/>
              </a:ext>
            </a:extLst>
          </p:cNvPr>
          <p:cNvPicPr>
            <a:picLocks noChangeAspect="1"/>
          </p:cNvPicPr>
          <p:nvPr/>
        </p:nvPicPr>
        <p:blipFill>
          <a:blip r:embed="rId3"/>
          <a:stretch>
            <a:fillRect/>
          </a:stretch>
        </p:blipFill>
        <p:spPr>
          <a:xfrm>
            <a:off x="1457645" y="4442775"/>
            <a:ext cx="8689248" cy="2010483"/>
          </a:xfrm>
          <a:prstGeom prst="rect">
            <a:avLst/>
          </a:prstGeom>
        </p:spPr>
      </p:pic>
      <p:pic>
        <p:nvPicPr>
          <p:cNvPr id="11" name="Picture 10">
            <a:extLst>
              <a:ext uri="{FF2B5EF4-FFF2-40B4-BE49-F238E27FC236}">
                <a16:creationId xmlns:a16="http://schemas.microsoft.com/office/drawing/2014/main" id="{F6B77441-9F1C-C9E2-3286-56F1AFC9BFCC}"/>
              </a:ext>
            </a:extLst>
          </p:cNvPr>
          <p:cNvPicPr>
            <a:picLocks noChangeAspect="1"/>
          </p:cNvPicPr>
          <p:nvPr/>
        </p:nvPicPr>
        <p:blipFill>
          <a:blip r:embed="rId4"/>
          <a:stretch>
            <a:fillRect/>
          </a:stretch>
        </p:blipFill>
        <p:spPr>
          <a:xfrm>
            <a:off x="7543491" y="759001"/>
            <a:ext cx="4420217" cy="3334215"/>
          </a:xfrm>
          <a:prstGeom prst="rect">
            <a:avLst/>
          </a:prstGeom>
        </p:spPr>
      </p:pic>
    </p:spTree>
    <p:extLst>
      <p:ext uri="{BB962C8B-B14F-4D97-AF65-F5344CB8AC3E}">
        <p14:creationId xmlns:p14="http://schemas.microsoft.com/office/powerpoint/2010/main" val="1795596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33B6-D901-F47A-CB4D-3E4309929AF7}"/>
              </a:ext>
            </a:extLst>
          </p:cNvPr>
          <p:cNvSpPr>
            <a:spLocks noGrp="1"/>
          </p:cNvSpPr>
          <p:nvPr>
            <p:ph type="title"/>
          </p:nvPr>
        </p:nvSpPr>
        <p:spPr/>
        <p:txBody>
          <a:bodyPr/>
          <a:lstStyle/>
          <a:p>
            <a:r>
              <a:rPr lang="en-IN" dirty="0"/>
              <a:t>Now, </a:t>
            </a:r>
            <a:r>
              <a:rPr lang="en-US" dirty="0"/>
              <a:t>For any </a:t>
            </a:r>
            <a:r>
              <a:rPr lang="en-US" dirty="0">
                <a:solidFill>
                  <a:srgbClr val="FF0000"/>
                </a:solidFill>
              </a:rPr>
              <a:t>t</a:t>
            </a:r>
            <a:r>
              <a:rPr lang="en-US" dirty="0"/>
              <a:t>, we fit a cubic of parameter </a:t>
            </a:r>
            <a:r>
              <a:rPr lang="en-US" dirty="0">
                <a:solidFill>
                  <a:srgbClr val="FF0000"/>
                </a:solidFill>
              </a:rPr>
              <a:t>s</a:t>
            </a:r>
            <a:endParaRPr lang="en-IN" dirty="0">
              <a:solidFill>
                <a:srgbClr val="FF0000"/>
              </a:solidFill>
            </a:endParaRPr>
          </a:p>
        </p:txBody>
      </p:sp>
      <p:sp>
        <p:nvSpPr>
          <p:cNvPr id="3" name="Content Placeholder 2">
            <a:extLst>
              <a:ext uri="{FF2B5EF4-FFF2-40B4-BE49-F238E27FC236}">
                <a16:creationId xmlns:a16="http://schemas.microsoft.com/office/drawing/2014/main" id="{E72FB60F-CA8F-0468-248B-0D488E54C451}"/>
              </a:ext>
            </a:extLst>
          </p:cNvPr>
          <p:cNvSpPr>
            <a:spLocks noGrp="1"/>
          </p:cNvSpPr>
          <p:nvPr>
            <p:ph idx="1"/>
          </p:nvPr>
        </p:nvSpPr>
        <p:spPr>
          <a:xfrm>
            <a:off x="913254" y="3845693"/>
            <a:ext cx="4628535" cy="2647182"/>
          </a:xfrm>
        </p:spPr>
        <p:txBody>
          <a:bodyPr/>
          <a:lstStyle/>
          <a:p>
            <a:endParaRPr lang="en-IN" dirty="0"/>
          </a:p>
        </p:txBody>
      </p:sp>
      <p:pic>
        <p:nvPicPr>
          <p:cNvPr id="5" name="Picture 4">
            <a:extLst>
              <a:ext uri="{FF2B5EF4-FFF2-40B4-BE49-F238E27FC236}">
                <a16:creationId xmlns:a16="http://schemas.microsoft.com/office/drawing/2014/main" id="{74678DB2-DD8F-7B94-BAAF-187FDD856F7C}"/>
              </a:ext>
            </a:extLst>
          </p:cNvPr>
          <p:cNvPicPr>
            <a:picLocks noChangeAspect="1"/>
          </p:cNvPicPr>
          <p:nvPr/>
        </p:nvPicPr>
        <p:blipFill>
          <a:blip r:embed="rId2"/>
          <a:stretch>
            <a:fillRect/>
          </a:stretch>
        </p:blipFill>
        <p:spPr>
          <a:xfrm>
            <a:off x="6984502" y="1573464"/>
            <a:ext cx="4990208" cy="3785117"/>
          </a:xfrm>
          <a:prstGeom prst="rect">
            <a:avLst/>
          </a:prstGeom>
        </p:spPr>
      </p:pic>
      <p:pic>
        <p:nvPicPr>
          <p:cNvPr id="7" name="Picture 6">
            <a:extLst>
              <a:ext uri="{FF2B5EF4-FFF2-40B4-BE49-F238E27FC236}">
                <a16:creationId xmlns:a16="http://schemas.microsoft.com/office/drawing/2014/main" id="{F423BDC1-058E-D36E-DFC5-3D9B8BB601EB}"/>
              </a:ext>
            </a:extLst>
          </p:cNvPr>
          <p:cNvPicPr>
            <a:picLocks noChangeAspect="1"/>
          </p:cNvPicPr>
          <p:nvPr/>
        </p:nvPicPr>
        <p:blipFill>
          <a:blip r:embed="rId3"/>
          <a:stretch>
            <a:fillRect/>
          </a:stretch>
        </p:blipFill>
        <p:spPr>
          <a:xfrm>
            <a:off x="913254" y="1573463"/>
            <a:ext cx="5748257" cy="1759671"/>
          </a:xfrm>
          <a:prstGeom prst="rect">
            <a:avLst/>
          </a:prstGeom>
        </p:spPr>
      </p:pic>
    </p:spTree>
    <p:extLst>
      <p:ext uri="{BB962C8B-B14F-4D97-AF65-F5344CB8AC3E}">
        <p14:creationId xmlns:p14="http://schemas.microsoft.com/office/powerpoint/2010/main" val="244179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39" y="474479"/>
            <a:ext cx="7551852" cy="6247864"/>
          </a:xfrm>
          <a:prstGeom prst="rect">
            <a:avLst/>
          </a:prstGeom>
          <a:noFill/>
        </p:spPr>
        <p:txBody>
          <a:bodyPr wrap="square" rtlCol="0">
            <a:spAutoFit/>
          </a:bodyPr>
          <a:lstStyle/>
          <a:p>
            <a:r>
              <a:rPr lang="en-US" sz="2000" b="1" u="sng" dirty="0"/>
              <a:t>Explicit representation</a:t>
            </a:r>
          </a:p>
          <a:p>
            <a:endParaRPr lang="en-US" sz="2000" dirty="0"/>
          </a:p>
          <a:p>
            <a:pPr marL="259232" indent="-259232">
              <a:buFont typeface="Arial" panose="020B0604020202020204" pitchFamily="34" charset="0"/>
              <a:buChar char="•"/>
            </a:pPr>
            <a:r>
              <a:rPr lang="en-US" sz="2000" dirty="0"/>
              <a:t>In explicit representation </a:t>
            </a:r>
            <a:r>
              <a:rPr lang="en-US" sz="2000" dirty="0">
                <a:solidFill>
                  <a:srgbClr val="EE0000"/>
                </a:solidFill>
              </a:rPr>
              <a:t>each polygon </a:t>
            </a:r>
            <a:r>
              <a:rPr lang="en-US" sz="2000" dirty="0"/>
              <a:t>stores all the </a:t>
            </a:r>
            <a:r>
              <a:rPr lang="en-US" sz="2000" dirty="0">
                <a:solidFill>
                  <a:srgbClr val="EE0000"/>
                </a:solidFill>
              </a:rPr>
              <a:t>vertices</a:t>
            </a:r>
            <a:r>
              <a:rPr lang="en-US" sz="2000" dirty="0"/>
              <a:t> in order in the memory as, </a:t>
            </a:r>
          </a:p>
          <a:p>
            <a:endParaRPr lang="en-US" sz="2000" dirty="0"/>
          </a:p>
          <a:p>
            <a:pPr algn="ctr"/>
            <a:r>
              <a:rPr lang="en-US" sz="2000" dirty="0"/>
              <a:t>P = (((x1,y1,z1),(x2,y2,z2),…, ((</a:t>
            </a:r>
            <a:r>
              <a:rPr lang="en-US" sz="2000" dirty="0" err="1"/>
              <a:t>xm</a:t>
            </a:r>
            <a:r>
              <a:rPr lang="en-US" sz="2000" dirty="0"/>
              <a:t>, </a:t>
            </a:r>
            <a:r>
              <a:rPr lang="en-US" sz="2000" dirty="0" err="1"/>
              <a:t>ym</a:t>
            </a:r>
            <a:r>
              <a:rPr lang="en-US" sz="2000" dirty="0"/>
              <a:t>, </a:t>
            </a:r>
            <a:r>
              <a:rPr lang="en-US" sz="2000" dirty="0" err="1"/>
              <a:t>zm</a:t>
            </a:r>
            <a:r>
              <a:rPr lang="en-US" sz="2000" dirty="0"/>
              <a:t>) (</a:t>
            </a:r>
            <a:r>
              <a:rPr lang="en-US" sz="2000" dirty="0" err="1"/>
              <a:t>xn</a:t>
            </a:r>
            <a:r>
              <a:rPr lang="en-US" sz="2000" dirty="0"/>
              <a:t>, </a:t>
            </a:r>
            <a:r>
              <a:rPr lang="en-US" sz="2000" dirty="0" err="1"/>
              <a:t>yn</a:t>
            </a:r>
            <a:r>
              <a:rPr lang="en-US" sz="2000" dirty="0"/>
              <a:t>, </a:t>
            </a:r>
            <a:r>
              <a:rPr lang="en-US" sz="2000" dirty="0" err="1"/>
              <a:t>zn</a:t>
            </a:r>
            <a:r>
              <a:rPr lang="en-US" sz="2000" dirty="0"/>
              <a:t>)))</a:t>
            </a:r>
          </a:p>
          <a:p>
            <a:endParaRPr lang="en-US" sz="2000" dirty="0"/>
          </a:p>
          <a:p>
            <a:pPr marL="259232" indent="-259232">
              <a:buFont typeface="Arial" panose="020B0604020202020204" pitchFamily="34" charset="0"/>
              <a:buChar char="•"/>
            </a:pPr>
            <a:r>
              <a:rPr lang="en-US" sz="2000" dirty="0"/>
              <a:t>It process </a:t>
            </a:r>
            <a:r>
              <a:rPr lang="en-US" sz="2000" dirty="0">
                <a:solidFill>
                  <a:srgbClr val="EE0000"/>
                </a:solidFill>
              </a:rPr>
              <a:t>fast but requires more memory </a:t>
            </a:r>
            <a:r>
              <a:rPr lang="en-US" sz="2000" dirty="0"/>
              <a:t>for storing.</a:t>
            </a:r>
          </a:p>
          <a:p>
            <a:endParaRPr lang="en-US" sz="2000" dirty="0"/>
          </a:p>
          <a:p>
            <a:r>
              <a:rPr lang="en-US" sz="2000" b="1" u="sng" dirty="0"/>
              <a:t>Pointer  to vertex list</a:t>
            </a:r>
          </a:p>
          <a:p>
            <a:endParaRPr lang="en-US" sz="2000" b="1" u="sng" dirty="0"/>
          </a:p>
          <a:p>
            <a:pPr marL="259232" indent="-259232" algn="just">
              <a:buFont typeface="Arial" panose="020B0604020202020204" pitchFamily="34" charset="0"/>
              <a:buChar char="•"/>
            </a:pPr>
            <a:r>
              <a:rPr lang="en-US" sz="2000" dirty="0"/>
              <a:t>In this method each vertex stores in </a:t>
            </a:r>
            <a:r>
              <a:rPr lang="en-US" sz="2000" dirty="0">
                <a:solidFill>
                  <a:srgbClr val="EE0000"/>
                </a:solidFill>
              </a:rPr>
              <a:t>vertex list </a:t>
            </a:r>
            <a:r>
              <a:rPr lang="en-US" sz="2000" dirty="0"/>
              <a:t>and then polygon contains pointer to the required vertex.</a:t>
            </a:r>
          </a:p>
          <a:p>
            <a:pPr marL="259232" indent="-259232" algn="just">
              <a:buFont typeface="Arial" panose="020B0604020202020204" pitchFamily="34" charset="0"/>
              <a:buChar char="•"/>
            </a:pPr>
            <a:endParaRPr lang="en-US" sz="2000" dirty="0"/>
          </a:p>
          <a:p>
            <a:pPr algn="ctr"/>
            <a:r>
              <a:rPr lang="en-US" sz="2000" dirty="0"/>
              <a:t> V = ((x1,y1,z1),(x2,y2,z2),…, (</a:t>
            </a:r>
            <a:r>
              <a:rPr lang="en-US" sz="2000" dirty="0" err="1"/>
              <a:t>xn</a:t>
            </a:r>
            <a:r>
              <a:rPr lang="en-US" sz="2000" dirty="0"/>
              <a:t>, </a:t>
            </a:r>
            <a:r>
              <a:rPr lang="en-US" sz="2000" dirty="0" err="1"/>
              <a:t>yn</a:t>
            </a:r>
            <a:r>
              <a:rPr lang="en-US" sz="2000" dirty="0"/>
              <a:t>, </a:t>
            </a:r>
            <a:r>
              <a:rPr lang="en-US" sz="2000" dirty="0" err="1"/>
              <a:t>zn</a:t>
            </a:r>
            <a:r>
              <a:rPr lang="en-US" sz="2000" dirty="0"/>
              <a:t>))</a:t>
            </a:r>
          </a:p>
          <a:p>
            <a:endParaRPr lang="en-US" sz="2000" dirty="0"/>
          </a:p>
          <a:p>
            <a:pPr marL="259232" indent="-259232">
              <a:buFont typeface="Arial" panose="020B0604020202020204" pitchFamily="34" charset="0"/>
              <a:buChar char="•"/>
            </a:pPr>
            <a:r>
              <a:rPr lang="en-US" sz="2000" dirty="0"/>
              <a:t>And now polygon of vertices is represented as 𝑃 = ( (v3,v4), (v4,v5), (v5,v6))</a:t>
            </a:r>
          </a:p>
          <a:p>
            <a:pPr marL="259232" indent="-259232">
              <a:buFont typeface="Arial" panose="020B0604020202020204" pitchFamily="34" charset="0"/>
              <a:buChar char="•"/>
            </a:pPr>
            <a:endParaRPr lang="en-US" sz="2000" dirty="0"/>
          </a:p>
          <a:p>
            <a:pPr marL="259232" indent="-259232">
              <a:buFont typeface="Arial" panose="020B0604020202020204" pitchFamily="34" charset="0"/>
              <a:buChar char="•"/>
            </a:pPr>
            <a:r>
              <a:rPr lang="en-US" sz="2000" dirty="0"/>
              <a:t>It is considerably space saving but common edges is difficult to find. </a:t>
            </a:r>
          </a:p>
        </p:txBody>
      </p:sp>
      <p:pic>
        <p:nvPicPr>
          <p:cNvPr id="4" name="Picture 3">
            <a:extLst>
              <a:ext uri="{FF2B5EF4-FFF2-40B4-BE49-F238E27FC236}">
                <a16:creationId xmlns:a16="http://schemas.microsoft.com/office/drawing/2014/main" id="{EA3F8FCF-038D-6917-9614-34C5A8D74F4C}"/>
              </a:ext>
            </a:extLst>
          </p:cNvPr>
          <p:cNvPicPr>
            <a:picLocks noChangeAspect="1"/>
          </p:cNvPicPr>
          <p:nvPr/>
        </p:nvPicPr>
        <p:blipFill>
          <a:blip r:embed="rId2"/>
          <a:stretch>
            <a:fillRect/>
          </a:stretch>
        </p:blipFill>
        <p:spPr>
          <a:xfrm>
            <a:off x="8563895" y="920191"/>
            <a:ext cx="2556205" cy="2678220"/>
          </a:xfrm>
          <a:prstGeom prst="rect">
            <a:avLst/>
          </a:prstGeom>
        </p:spPr>
      </p:pic>
    </p:spTree>
    <p:extLst>
      <p:ext uri="{BB962C8B-B14F-4D97-AF65-F5344CB8AC3E}">
        <p14:creationId xmlns:p14="http://schemas.microsoft.com/office/powerpoint/2010/main" val="628472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D22B-63EE-BC54-20C1-CB3D6210C22A}"/>
              </a:ext>
            </a:extLst>
          </p:cNvPr>
          <p:cNvSpPr>
            <a:spLocks noGrp="1"/>
          </p:cNvSpPr>
          <p:nvPr>
            <p:ph type="title"/>
          </p:nvPr>
        </p:nvSpPr>
        <p:spPr>
          <a:xfrm>
            <a:off x="838200" y="119319"/>
            <a:ext cx="10515600" cy="686927"/>
          </a:xfrm>
        </p:spPr>
        <p:txBody>
          <a:bodyPr>
            <a:normAutofit fontScale="90000"/>
          </a:bodyPr>
          <a:lstStyle/>
          <a:p>
            <a:r>
              <a:rPr lang="en-IN" dirty="0">
                <a:solidFill>
                  <a:srgbClr val="0070C0"/>
                </a:solidFill>
              </a:rPr>
              <a:t>Surface tangents </a:t>
            </a:r>
            <a:r>
              <a:rPr lang="en-IN" dirty="0"/>
              <a:t>and </a:t>
            </a:r>
            <a:r>
              <a:rPr lang="en-IN" dirty="0">
                <a:solidFill>
                  <a:srgbClr val="FF0000"/>
                </a:solidFill>
              </a:rPr>
              <a:t>surface </a:t>
            </a:r>
            <a:r>
              <a:rPr lang="en-IN" dirty="0" err="1">
                <a:solidFill>
                  <a:srgbClr val="FF0000"/>
                </a:solidFill>
              </a:rPr>
              <a:t>normals</a:t>
            </a:r>
            <a:endParaRPr lang="en-IN" dirty="0">
              <a:solidFill>
                <a:srgbClr val="FF0000"/>
              </a:solidFill>
            </a:endParaRPr>
          </a:p>
        </p:txBody>
      </p:sp>
      <p:sp>
        <p:nvSpPr>
          <p:cNvPr id="3" name="Content Placeholder 2">
            <a:extLst>
              <a:ext uri="{FF2B5EF4-FFF2-40B4-BE49-F238E27FC236}">
                <a16:creationId xmlns:a16="http://schemas.microsoft.com/office/drawing/2014/main" id="{F89B5243-D44E-E911-38B1-DA0BF664DE7B}"/>
              </a:ext>
            </a:extLst>
          </p:cNvPr>
          <p:cNvSpPr>
            <a:spLocks noGrp="1"/>
          </p:cNvSpPr>
          <p:nvPr>
            <p:ph idx="1"/>
          </p:nvPr>
        </p:nvSpPr>
        <p:spPr>
          <a:xfrm>
            <a:off x="907026" y="5416883"/>
            <a:ext cx="2652252" cy="1133015"/>
          </a:xfrm>
        </p:spPr>
        <p:txBody>
          <a:bodyPr>
            <a:normAutofit fontScale="92500" lnSpcReduction="10000"/>
          </a:bodyPr>
          <a:lstStyle/>
          <a:p>
            <a:pPr marL="0" indent="0">
              <a:buNone/>
            </a:pPr>
            <a:r>
              <a:rPr lang="en-US" dirty="0"/>
              <a:t>Any linear combination of these is a tangent.</a:t>
            </a:r>
            <a:endParaRPr lang="en-IN" dirty="0"/>
          </a:p>
        </p:txBody>
      </p:sp>
      <p:pic>
        <p:nvPicPr>
          <p:cNvPr id="5" name="Picture 4">
            <a:extLst>
              <a:ext uri="{FF2B5EF4-FFF2-40B4-BE49-F238E27FC236}">
                <a16:creationId xmlns:a16="http://schemas.microsoft.com/office/drawing/2014/main" id="{B7FF0322-408B-4B35-E742-89268147806F}"/>
              </a:ext>
            </a:extLst>
          </p:cNvPr>
          <p:cNvPicPr>
            <a:picLocks noChangeAspect="1"/>
          </p:cNvPicPr>
          <p:nvPr/>
        </p:nvPicPr>
        <p:blipFill>
          <a:blip r:embed="rId2"/>
          <a:stretch>
            <a:fillRect/>
          </a:stretch>
        </p:blipFill>
        <p:spPr>
          <a:xfrm>
            <a:off x="6469628" y="733465"/>
            <a:ext cx="4979853" cy="3818869"/>
          </a:xfrm>
          <a:prstGeom prst="rect">
            <a:avLst/>
          </a:prstGeom>
        </p:spPr>
      </p:pic>
      <p:pic>
        <p:nvPicPr>
          <p:cNvPr id="7" name="Picture 6">
            <a:extLst>
              <a:ext uri="{FF2B5EF4-FFF2-40B4-BE49-F238E27FC236}">
                <a16:creationId xmlns:a16="http://schemas.microsoft.com/office/drawing/2014/main" id="{54C31049-2BAA-B33E-B7B0-42D764CBFDB9}"/>
              </a:ext>
            </a:extLst>
          </p:cNvPr>
          <p:cNvPicPr>
            <a:picLocks noChangeAspect="1"/>
          </p:cNvPicPr>
          <p:nvPr/>
        </p:nvPicPr>
        <p:blipFill>
          <a:blip r:embed="rId3"/>
          <a:stretch>
            <a:fillRect/>
          </a:stretch>
        </p:blipFill>
        <p:spPr>
          <a:xfrm>
            <a:off x="3683412" y="4307607"/>
            <a:ext cx="3664974" cy="2550393"/>
          </a:xfrm>
          <a:prstGeom prst="rect">
            <a:avLst/>
          </a:prstGeom>
        </p:spPr>
      </p:pic>
      <p:pic>
        <p:nvPicPr>
          <p:cNvPr id="8" name="Picture 7">
            <a:extLst>
              <a:ext uri="{FF2B5EF4-FFF2-40B4-BE49-F238E27FC236}">
                <a16:creationId xmlns:a16="http://schemas.microsoft.com/office/drawing/2014/main" id="{A991FF06-5401-24DE-B786-C9B534C6C62E}"/>
              </a:ext>
            </a:extLst>
          </p:cNvPr>
          <p:cNvPicPr>
            <a:picLocks noChangeAspect="1"/>
          </p:cNvPicPr>
          <p:nvPr/>
        </p:nvPicPr>
        <p:blipFill>
          <a:blip r:embed="rId4"/>
          <a:stretch>
            <a:fillRect/>
          </a:stretch>
        </p:blipFill>
        <p:spPr>
          <a:xfrm>
            <a:off x="1372144" y="874609"/>
            <a:ext cx="3878420" cy="3677725"/>
          </a:xfrm>
          <a:prstGeom prst="rect">
            <a:avLst/>
          </a:prstGeom>
        </p:spPr>
      </p:pic>
    </p:spTree>
    <p:extLst>
      <p:ext uri="{BB962C8B-B14F-4D97-AF65-F5344CB8AC3E}">
        <p14:creationId xmlns:p14="http://schemas.microsoft.com/office/powerpoint/2010/main" val="3919027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756D-A758-2738-97AA-34594C8AD8C6}"/>
              </a:ext>
            </a:extLst>
          </p:cNvPr>
          <p:cNvSpPr>
            <a:spLocks noGrp="1"/>
          </p:cNvSpPr>
          <p:nvPr>
            <p:ph type="title"/>
          </p:nvPr>
        </p:nvSpPr>
        <p:spPr/>
        <p:txBody>
          <a:bodyPr/>
          <a:lstStyle/>
          <a:p>
            <a:r>
              <a:rPr lang="en-IN" dirty="0"/>
              <a:t>In 3D</a:t>
            </a:r>
          </a:p>
        </p:txBody>
      </p:sp>
      <p:pic>
        <p:nvPicPr>
          <p:cNvPr id="5" name="Picture 4">
            <a:extLst>
              <a:ext uri="{FF2B5EF4-FFF2-40B4-BE49-F238E27FC236}">
                <a16:creationId xmlns:a16="http://schemas.microsoft.com/office/drawing/2014/main" id="{9E3DEA88-04EA-124F-1A47-BC4BB7AAE526}"/>
              </a:ext>
            </a:extLst>
          </p:cNvPr>
          <p:cNvPicPr>
            <a:picLocks noChangeAspect="1"/>
          </p:cNvPicPr>
          <p:nvPr/>
        </p:nvPicPr>
        <p:blipFill>
          <a:blip r:embed="rId2"/>
          <a:stretch>
            <a:fillRect/>
          </a:stretch>
        </p:blipFill>
        <p:spPr>
          <a:xfrm>
            <a:off x="2895153" y="480601"/>
            <a:ext cx="6401693" cy="5896798"/>
          </a:xfrm>
          <a:prstGeom prst="rect">
            <a:avLst/>
          </a:prstGeom>
        </p:spPr>
      </p:pic>
    </p:spTree>
    <p:extLst>
      <p:ext uri="{BB962C8B-B14F-4D97-AF65-F5344CB8AC3E}">
        <p14:creationId xmlns:p14="http://schemas.microsoft.com/office/powerpoint/2010/main" val="143388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5041" y="1246896"/>
            <a:ext cx="4286055" cy="5016758"/>
          </a:xfrm>
          <a:prstGeom prst="rect">
            <a:avLst/>
          </a:prstGeom>
        </p:spPr>
        <p:txBody>
          <a:bodyPr wrap="square">
            <a:spAutoFit/>
          </a:bodyPr>
          <a:lstStyle/>
          <a:p>
            <a:pPr marL="259232" indent="-259232">
              <a:buFont typeface="Arial" panose="020B0604020202020204" pitchFamily="34" charset="0"/>
              <a:buChar char="•"/>
            </a:pPr>
            <a:r>
              <a:rPr lang="en-US" sz="2000" dirty="0"/>
              <a:t>In this polygon have pointers to the edge list and edge list have pointer to vertex list for each edge two vertex pointer is required which points in vertex list.</a:t>
            </a:r>
          </a:p>
          <a:p>
            <a:pPr marL="259232" indent="-259232">
              <a:buFont typeface="Arial" panose="020B0604020202020204" pitchFamily="34" charset="0"/>
              <a:buChar char="•"/>
            </a:pPr>
            <a:endParaRPr lang="en-US" sz="2000" dirty="0"/>
          </a:p>
          <a:p>
            <a:pPr algn="ctr"/>
            <a:r>
              <a:rPr lang="en-US" sz="2000" dirty="0"/>
              <a:t> V = ((x1,y1,z1),(x2,y2,z2),…, (</a:t>
            </a:r>
            <a:r>
              <a:rPr lang="en-US" sz="2000" dirty="0" err="1"/>
              <a:t>xn</a:t>
            </a:r>
            <a:r>
              <a:rPr lang="en-US" sz="2000" dirty="0"/>
              <a:t>, </a:t>
            </a:r>
            <a:r>
              <a:rPr lang="en-US" sz="2000" dirty="0" err="1"/>
              <a:t>yn</a:t>
            </a:r>
            <a:r>
              <a:rPr lang="en-US" sz="2000" dirty="0"/>
              <a:t>, </a:t>
            </a:r>
            <a:r>
              <a:rPr lang="en-US" sz="2000" dirty="0" err="1"/>
              <a:t>zn</a:t>
            </a:r>
            <a:r>
              <a:rPr lang="en-US" sz="2000" dirty="0"/>
              <a:t>))</a:t>
            </a:r>
          </a:p>
          <a:p>
            <a:pPr algn="ctr"/>
            <a:endParaRPr lang="en-US" sz="2000" dirty="0"/>
          </a:p>
          <a:p>
            <a:pPr algn="ctr"/>
            <a:r>
              <a:rPr lang="en-US" sz="2000" dirty="0"/>
              <a:t>E = ( (v1,v2), (v2,v3), …, (</a:t>
            </a:r>
            <a:r>
              <a:rPr lang="en-US" sz="2000" dirty="0" err="1"/>
              <a:t>vn,vm</a:t>
            </a:r>
            <a:r>
              <a:rPr lang="en-US" sz="2000" dirty="0"/>
              <a:t>))</a:t>
            </a:r>
          </a:p>
          <a:p>
            <a:pPr algn="ctr"/>
            <a:endParaRPr lang="en-US" sz="2000" dirty="0"/>
          </a:p>
          <a:p>
            <a:pPr algn="ctr"/>
            <a:r>
              <a:rPr lang="en-US" sz="2000" dirty="0"/>
              <a:t>P= (E1, E2, …., </a:t>
            </a:r>
            <a:r>
              <a:rPr lang="en-US" sz="2000" dirty="0" err="1"/>
              <a:t>En</a:t>
            </a:r>
            <a:r>
              <a:rPr lang="en-US" sz="2000" dirty="0"/>
              <a:t>)</a:t>
            </a:r>
          </a:p>
          <a:p>
            <a:pPr algn="ctr"/>
            <a:endParaRPr lang="en-US" sz="2000" dirty="0"/>
          </a:p>
          <a:p>
            <a:r>
              <a:rPr lang="en-US" sz="2000" dirty="0"/>
              <a:t>This approach is more memory efficient and easy to find common edges. </a:t>
            </a:r>
          </a:p>
          <a:p>
            <a:endParaRPr lang="en-US" sz="2000" dirty="0"/>
          </a:p>
        </p:txBody>
      </p:sp>
      <p:pic>
        <p:nvPicPr>
          <p:cNvPr id="2" name="Picture 1"/>
          <p:cNvPicPr>
            <a:picLocks noChangeAspect="1"/>
          </p:cNvPicPr>
          <p:nvPr/>
        </p:nvPicPr>
        <p:blipFill>
          <a:blip r:embed="rId2"/>
          <a:stretch>
            <a:fillRect/>
          </a:stretch>
        </p:blipFill>
        <p:spPr>
          <a:xfrm>
            <a:off x="4739147" y="1074150"/>
            <a:ext cx="6735553" cy="4874366"/>
          </a:xfrm>
          <a:prstGeom prst="rect">
            <a:avLst/>
          </a:prstGeom>
        </p:spPr>
      </p:pic>
      <p:sp>
        <p:nvSpPr>
          <p:cNvPr id="5" name="TextBox 4">
            <a:extLst>
              <a:ext uri="{FF2B5EF4-FFF2-40B4-BE49-F238E27FC236}">
                <a16:creationId xmlns:a16="http://schemas.microsoft.com/office/drawing/2014/main" id="{0DC778C9-322E-1BFB-4AC7-B26238458C7D}"/>
              </a:ext>
            </a:extLst>
          </p:cNvPr>
          <p:cNvSpPr txBox="1"/>
          <p:nvPr/>
        </p:nvSpPr>
        <p:spPr>
          <a:xfrm>
            <a:off x="925041" y="225014"/>
            <a:ext cx="6096000" cy="523220"/>
          </a:xfrm>
          <a:prstGeom prst="rect">
            <a:avLst/>
          </a:prstGeom>
          <a:noFill/>
        </p:spPr>
        <p:txBody>
          <a:bodyPr wrap="square">
            <a:spAutoFit/>
          </a:bodyPr>
          <a:lstStyle/>
          <a:p>
            <a:r>
              <a:rPr lang="en-US" sz="2800" b="1" u="sng" dirty="0"/>
              <a:t>Pointer to edge list</a:t>
            </a:r>
          </a:p>
        </p:txBody>
      </p:sp>
    </p:spTree>
    <p:extLst>
      <p:ext uri="{BB962C8B-B14F-4D97-AF65-F5344CB8AC3E}">
        <p14:creationId xmlns:p14="http://schemas.microsoft.com/office/powerpoint/2010/main" val="216364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3617" y="276202"/>
            <a:ext cx="8282509" cy="2233560"/>
          </a:xfrm>
          <a:prstGeom prst="rect">
            <a:avLst/>
          </a:prstGeom>
          <a:noFill/>
        </p:spPr>
        <p:txBody>
          <a:bodyPr wrap="square" rtlCol="0">
            <a:spAutoFit/>
          </a:bodyPr>
          <a:lstStyle/>
          <a:p>
            <a:pPr marL="259232" indent="-259232" algn="just">
              <a:lnSpc>
                <a:spcPct val="114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Since table have many entries for larger  polygon, we need to check for </a:t>
            </a:r>
            <a:r>
              <a:rPr lang="en-US" sz="1814" dirty="0">
                <a:solidFill>
                  <a:srgbClr val="EE0000"/>
                </a:solidFill>
                <a:latin typeface="Times New Roman" panose="02020603050405020304" pitchFamily="18" charset="0"/>
                <a:cs typeface="Times New Roman" panose="02020603050405020304" pitchFamily="18" charset="0"/>
              </a:rPr>
              <a:t>consistency</a:t>
            </a:r>
            <a:r>
              <a:rPr lang="en-US" sz="1814" dirty="0">
                <a:latin typeface="Times New Roman" panose="02020603050405020304" pitchFamily="18" charset="0"/>
                <a:cs typeface="Times New Roman" panose="02020603050405020304" pitchFamily="18" charset="0"/>
              </a:rPr>
              <a:t> as it may be possible that errors may occur during input.</a:t>
            </a:r>
          </a:p>
          <a:p>
            <a:pPr marL="259232" indent="-259232" algn="just">
              <a:lnSpc>
                <a:spcPct val="114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For dealing with that, we add extra information into the tables. For example, the figure below shows the edge table of above example with information of the surface in which the particular edge is present.</a:t>
            </a:r>
          </a:p>
          <a:p>
            <a:pPr marL="259232" indent="-259232" algn="just">
              <a:lnSpc>
                <a:spcPct val="114000"/>
              </a:lnSpc>
              <a:spcBef>
                <a:spcPts val="544"/>
              </a:spcBef>
              <a:spcAft>
                <a:spcPts val="544"/>
              </a:spcAft>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4442" y="2413463"/>
            <a:ext cx="7515807" cy="2405629"/>
          </a:xfrm>
          <a:prstGeom prst="rect">
            <a:avLst/>
          </a:prstGeom>
        </p:spPr>
      </p:pic>
      <p:sp>
        <p:nvSpPr>
          <p:cNvPr id="6" name="TextBox 5"/>
          <p:cNvSpPr txBox="1"/>
          <p:nvPr/>
        </p:nvSpPr>
        <p:spPr>
          <a:xfrm>
            <a:off x="2130223" y="4938877"/>
            <a:ext cx="7892760" cy="929870"/>
          </a:xfrm>
          <a:prstGeom prst="rect">
            <a:avLst/>
          </a:prstGeom>
          <a:noFill/>
        </p:spPr>
        <p:txBody>
          <a:bodyPr wrap="square" rtlCol="0">
            <a:spAutoFit/>
          </a:bodyPr>
          <a:lstStyle/>
          <a:p>
            <a:pPr marL="259232" indent="-259232" algn="jus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Now if any surface entry in polygon table will find edge in edge table it will verify whether this edge is of particular surface edge or not if not it detect an error and may be corrected, if sufficient information is added.</a:t>
            </a:r>
          </a:p>
        </p:txBody>
      </p:sp>
    </p:spTree>
    <p:extLst>
      <p:ext uri="{BB962C8B-B14F-4D97-AF65-F5344CB8AC3E}">
        <p14:creationId xmlns:p14="http://schemas.microsoft.com/office/powerpoint/2010/main" val="190485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740" y="0"/>
            <a:ext cx="8229954" cy="816765"/>
          </a:xfrm>
        </p:spPr>
        <p:txBody>
          <a:bodyPr/>
          <a:lstStyle/>
          <a:p>
            <a:pPr algn="ctr"/>
            <a:r>
              <a:rPr lang="en-US" dirty="0"/>
              <a:t>Plane equations</a:t>
            </a:r>
          </a:p>
        </p:txBody>
      </p:sp>
      <p:sp>
        <p:nvSpPr>
          <p:cNvPr id="3" name="Subtitle 2"/>
          <p:cNvSpPr>
            <a:spLocks noGrp="1"/>
          </p:cNvSpPr>
          <p:nvPr>
            <p:ph type="subTitle"/>
          </p:nvPr>
        </p:nvSpPr>
        <p:spPr>
          <a:xfrm>
            <a:off x="1980740" y="695739"/>
            <a:ext cx="8229954" cy="3353922"/>
          </a:xfrm>
        </p:spPr>
        <p:txBody>
          <a:bodyPr/>
          <a:lstStyle/>
          <a:p>
            <a:pPr marL="311079" indent="-311079" algn="just">
              <a:lnSpc>
                <a:spcPct val="114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For producing display of 3D objects, we sometimes need to find out  orientation and it can be obtained by vertex  coordinate values  and the equation of the plane given.</a:t>
            </a:r>
          </a:p>
          <a:p>
            <a:pPr marL="311079" indent="-311079" algn="just">
              <a:lnSpc>
                <a:spcPct val="114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Equation of the plane is given as</a:t>
            </a:r>
          </a:p>
          <a:p>
            <a:pPr algn="ctr">
              <a:lnSpc>
                <a:spcPct val="114000"/>
              </a:lnSpc>
              <a:spcBef>
                <a:spcPts val="544"/>
              </a:spcBef>
              <a:spcAft>
                <a:spcPts val="544"/>
              </a:spcAft>
            </a:pPr>
            <a:r>
              <a:rPr lang="en-US" sz="1814" dirty="0">
                <a:latin typeface="Times New Roman" panose="02020603050405020304" pitchFamily="18" charset="0"/>
                <a:cs typeface="Times New Roman" panose="02020603050405020304" pitchFamily="18" charset="0"/>
              </a:rPr>
              <a:t>Ax + By + </a:t>
            </a:r>
            <a:r>
              <a:rPr lang="en-US" sz="1814" dirty="0" err="1">
                <a:latin typeface="Times New Roman" panose="02020603050405020304" pitchFamily="18" charset="0"/>
                <a:cs typeface="Times New Roman" panose="02020603050405020304" pitchFamily="18" charset="0"/>
              </a:rPr>
              <a:t>Cz</a:t>
            </a:r>
            <a:r>
              <a:rPr lang="en-US" sz="1814" dirty="0">
                <a:latin typeface="Times New Roman" panose="02020603050405020304" pitchFamily="18" charset="0"/>
                <a:cs typeface="Times New Roman" panose="02020603050405020304" pitchFamily="18" charset="0"/>
              </a:rPr>
              <a:t> +D = 0</a:t>
            </a:r>
          </a:p>
          <a:p>
            <a:pPr marL="311079" indent="-311079" algn="just">
              <a:lnSpc>
                <a:spcPct val="114000"/>
              </a:lnSpc>
              <a:spcBef>
                <a:spcPts val="544"/>
              </a:spcBef>
              <a:spcAft>
                <a:spcPts val="544"/>
              </a:spcAft>
              <a:buFont typeface="Arial" panose="020B0604020202020204" pitchFamily="34" charset="0"/>
              <a:buChar char="•"/>
            </a:pPr>
            <a:r>
              <a:rPr lang="en-US" sz="1800" b="1" dirty="0"/>
              <a:t>Let, three vertices of the plane are (x1 , y1 , z1 ), (x2 , y2 , z2 ) and (x3 , y3 , z3 ).</a:t>
            </a:r>
            <a:endParaRPr lang="en-US" sz="4000" b="1" dirty="0">
              <a:latin typeface="Times New Roman" panose="02020603050405020304" pitchFamily="18" charset="0"/>
              <a:cs typeface="Times New Roman" panose="02020603050405020304" pitchFamily="18" charset="0"/>
            </a:endParaRPr>
          </a:p>
          <a:p>
            <a:pPr marL="311079" indent="-311079" algn="just">
              <a:lnSpc>
                <a:spcPct val="114000"/>
              </a:lnSpc>
              <a:spcBef>
                <a:spcPts val="544"/>
              </a:spcBef>
              <a:spcAft>
                <a:spcPts val="544"/>
              </a:spcAft>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Where (x , y, z) is any point on the plane and A B C D  are constants. By solving three plane equation for three non collinear points and solving the equation for ration of A/D, B/D, C/D  as follows:</a:t>
            </a:r>
          </a:p>
        </p:txBody>
      </p:sp>
      <p:pic>
        <p:nvPicPr>
          <p:cNvPr id="4" name="Picture 3"/>
          <p:cNvPicPr>
            <a:picLocks noChangeAspect="1"/>
          </p:cNvPicPr>
          <p:nvPr/>
        </p:nvPicPr>
        <p:blipFill>
          <a:blip r:embed="rId2"/>
          <a:stretch>
            <a:fillRect/>
          </a:stretch>
        </p:blipFill>
        <p:spPr>
          <a:xfrm>
            <a:off x="1877960" y="4621162"/>
            <a:ext cx="5429343" cy="2110531"/>
          </a:xfrm>
          <a:prstGeom prst="rect">
            <a:avLst/>
          </a:prstGeom>
        </p:spPr>
      </p:pic>
      <p:pic>
        <p:nvPicPr>
          <p:cNvPr id="5" name="Picture 4">
            <a:extLst>
              <a:ext uri="{FF2B5EF4-FFF2-40B4-BE49-F238E27FC236}">
                <a16:creationId xmlns:a16="http://schemas.microsoft.com/office/drawing/2014/main" id="{31B17C8C-5DE5-1F23-408D-EA8742B5046E}"/>
              </a:ext>
            </a:extLst>
          </p:cNvPr>
          <p:cNvPicPr>
            <a:picLocks noChangeAspect="1"/>
          </p:cNvPicPr>
          <p:nvPr/>
        </p:nvPicPr>
        <p:blipFill>
          <a:blip r:embed="rId3"/>
          <a:stretch>
            <a:fillRect/>
          </a:stretch>
        </p:blipFill>
        <p:spPr>
          <a:xfrm>
            <a:off x="6939554" y="3627783"/>
            <a:ext cx="4962283" cy="2991678"/>
          </a:xfrm>
          <a:prstGeom prst="rect">
            <a:avLst/>
          </a:prstGeom>
        </p:spPr>
      </p:pic>
    </p:spTree>
    <p:extLst>
      <p:ext uri="{BB962C8B-B14F-4D97-AF65-F5344CB8AC3E}">
        <p14:creationId xmlns:p14="http://schemas.microsoft.com/office/powerpoint/2010/main" val="320023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6966" y="156953"/>
            <a:ext cx="9283382" cy="4280018"/>
          </a:xfrm>
          <a:prstGeom prst="rect">
            <a:avLst/>
          </a:prstGeom>
          <a:noFill/>
        </p:spPr>
        <p:txBody>
          <a:bodyPr wrap="square" rtlCol="0">
            <a:spAutoFit/>
          </a:bodyPr>
          <a:lstStyle/>
          <a:p>
            <a:pPr marL="259232" indent="-259232">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Solving these determinant</a:t>
            </a: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By expanding the determinant, we get</a:t>
            </a: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endParaRPr lang="en-US" sz="1814" dirty="0">
              <a:latin typeface="Times New Roman" panose="02020603050405020304" pitchFamily="18" charset="0"/>
              <a:cs typeface="Times New Roman" panose="02020603050405020304" pitchFamily="18" charset="0"/>
            </a:endParaRPr>
          </a:p>
          <a:p>
            <a:pPr marL="259232" indent="-259232">
              <a:buFont typeface="Arial" panose="020B0604020202020204" pitchFamily="34" charset="0"/>
              <a:buChar char="•"/>
            </a:pPr>
            <a:r>
              <a:rPr lang="en-US" sz="1814" dirty="0">
                <a:latin typeface="Times New Roman" panose="02020603050405020304" pitchFamily="18" charset="0"/>
                <a:cs typeface="Times New Roman" panose="02020603050405020304" pitchFamily="18" charset="0"/>
              </a:rPr>
              <a:t>These values of A B C D are then stored in polygon data structure with other polygon data structure.</a:t>
            </a:r>
          </a:p>
          <a:p>
            <a:endParaRPr lang="en-US" sz="1814"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944665" y="655690"/>
            <a:ext cx="7619359" cy="829527"/>
          </a:xfrm>
          <a:prstGeom prst="rect">
            <a:avLst/>
          </a:prstGeom>
        </p:spPr>
      </p:pic>
      <p:pic>
        <p:nvPicPr>
          <p:cNvPr id="6" name="Picture 5"/>
          <p:cNvPicPr>
            <a:picLocks noChangeAspect="1"/>
          </p:cNvPicPr>
          <p:nvPr/>
        </p:nvPicPr>
        <p:blipFill>
          <a:blip r:embed="rId3"/>
          <a:stretch>
            <a:fillRect/>
          </a:stretch>
        </p:blipFill>
        <p:spPr>
          <a:xfrm>
            <a:off x="2150626" y="2108577"/>
            <a:ext cx="7207436" cy="1327243"/>
          </a:xfrm>
          <a:prstGeom prst="rect">
            <a:avLst/>
          </a:prstGeom>
        </p:spPr>
      </p:pic>
      <p:pic>
        <p:nvPicPr>
          <p:cNvPr id="3" name="Picture 2">
            <a:extLst>
              <a:ext uri="{FF2B5EF4-FFF2-40B4-BE49-F238E27FC236}">
                <a16:creationId xmlns:a16="http://schemas.microsoft.com/office/drawing/2014/main" id="{66D25823-D1F0-B63C-610B-174115245450}"/>
              </a:ext>
            </a:extLst>
          </p:cNvPr>
          <p:cNvPicPr>
            <a:picLocks noChangeAspect="1"/>
          </p:cNvPicPr>
          <p:nvPr/>
        </p:nvPicPr>
        <p:blipFill>
          <a:blip r:embed="rId4"/>
          <a:stretch>
            <a:fillRect/>
          </a:stretch>
        </p:blipFill>
        <p:spPr>
          <a:xfrm>
            <a:off x="1379107" y="4059181"/>
            <a:ext cx="2526971" cy="2460890"/>
          </a:xfrm>
          <a:prstGeom prst="rect">
            <a:avLst/>
          </a:prstGeom>
        </p:spPr>
      </p:pic>
    </p:spTree>
    <p:extLst>
      <p:ext uri="{BB962C8B-B14F-4D97-AF65-F5344CB8AC3E}">
        <p14:creationId xmlns:p14="http://schemas.microsoft.com/office/powerpoint/2010/main" val="3080719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TotalTime>
  <Words>3094</Words>
  <Application>Microsoft Office PowerPoint</Application>
  <PresentationFormat>Widescreen</PresentationFormat>
  <Paragraphs>331</Paragraphs>
  <Slides>51</Slides>
  <Notes>0</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72" baseType="lpstr">
      <vt:lpstr>Aharoni</vt:lpstr>
      <vt:lpstr>Aptos Display</vt:lpstr>
      <vt:lpstr>Arial</vt:lpstr>
      <vt:lpstr>Arial Unicode MS</vt:lpstr>
      <vt:lpstr>Calibri</vt:lpstr>
      <vt:lpstr>Calibri Light</vt:lpstr>
      <vt:lpstr>Google Sans</vt:lpstr>
      <vt:lpstr>Helvetica</vt:lpstr>
      <vt:lpstr>inherit</vt:lpstr>
      <vt:lpstr>MJXc-TeX-main-R</vt:lpstr>
      <vt:lpstr>MJXc-TeX-math-I</vt:lpstr>
      <vt:lpstr>MJXc-TeX-vec-R</vt:lpstr>
      <vt:lpstr>Nunito</vt:lpstr>
      <vt:lpstr>OBCNCA+TimesNewRoman</vt:lpstr>
      <vt:lpstr>Rubik-Light</vt:lpstr>
      <vt:lpstr>Rubik-Medium</vt:lpstr>
      <vt:lpstr>Times New Roman</vt:lpstr>
      <vt:lpstr>var(--ff-lato)</vt:lpstr>
      <vt:lpstr>Verdana</vt:lpstr>
      <vt:lpstr>Office Theme</vt:lpstr>
      <vt:lpstr>Microsoft Equation 3.0</vt:lpstr>
      <vt:lpstr>Curves and Surfaces</vt:lpstr>
      <vt:lpstr>Surfaces</vt:lpstr>
      <vt:lpstr>3d Object Représentation : Polygon Surfaces</vt:lpstr>
      <vt:lpstr>Polygon Mesh</vt:lpstr>
      <vt:lpstr>PowerPoint Presentation</vt:lpstr>
      <vt:lpstr>PowerPoint Presentation</vt:lpstr>
      <vt:lpstr>PowerPoint Presentation</vt:lpstr>
      <vt:lpstr>Plane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Interpolation spline</vt:lpstr>
      <vt:lpstr>PowerPoint Presentation</vt:lpstr>
      <vt:lpstr>PowerPoint Presentation</vt:lpstr>
      <vt:lpstr>PowerPoint Presentation</vt:lpstr>
      <vt:lpstr>Bezier Curves</vt:lpstr>
      <vt:lpstr>Cubic Bezier curve has n = 3</vt:lpstr>
      <vt:lpstr>PowerPoint Presentation</vt:lpstr>
      <vt:lpstr>PowerPoint Presentation</vt:lpstr>
      <vt:lpstr>Properties of Bezier curve</vt:lpstr>
      <vt:lpstr>Designing for Bezier curve</vt:lpstr>
      <vt:lpstr>B-spline</vt:lpstr>
      <vt:lpstr>B Splines</vt:lpstr>
      <vt:lpstr>B-spline curves</vt:lpstr>
      <vt:lpstr>PowerPoint Presentation</vt:lpstr>
      <vt:lpstr>Properties of B-Spline curve</vt:lpstr>
      <vt:lpstr>Parametric Bicubic Surfaces</vt:lpstr>
      <vt:lpstr>The solution</vt:lpstr>
      <vt:lpstr>Now, For any t, we fit a cubic of parameter s</vt:lpstr>
      <vt:lpstr>Surface tangents and surface normals</vt:lpstr>
      <vt:lpstr>In 3D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MRM</dc:creator>
  <cp:lastModifiedBy>MRM</cp:lastModifiedBy>
  <cp:revision>15</cp:revision>
  <dcterms:created xsi:type="dcterms:W3CDTF">2025-01-27T10:15:17Z</dcterms:created>
  <dcterms:modified xsi:type="dcterms:W3CDTF">2025-02-04T11:39:11Z</dcterms:modified>
</cp:coreProperties>
</file>